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60" r:id="rId1"/>
  </p:sldMasterIdLst>
  <p:notesMasterIdLst>
    <p:notesMasterId r:id="rId25"/>
  </p:notesMasterIdLst>
  <p:sldIdLst>
    <p:sldId id="257" r:id="rId2"/>
    <p:sldId id="314" r:id="rId3"/>
    <p:sldId id="318" r:id="rId4"/>
    <p:sldId id="315" r:id="rId5"/>
    <p:sldId id="319" r:id="rId6"/>
    <p:sldId id="317" r:id="rId7"/>
    <p:sldId id="326" r:id="rId8"/>
    <p:sldId id="313" r:id="rId9"/>
    <p:sldId id="306" r:id="rId10"/>
    <p:sldId id="308" r:id="rId11"/>
    <p:sldId id="332" r:id="rId12"/>
    <p:sldId id="322" r:id="rId13"/>
    <p:sldId id="323" r:id="rId14"/>
    <p:sldId id="328" r:id="rId15"/>
    <p:sldId id="316" r:id="rId16"/>
    <p:sldId id="309" r:id="rId17"/>
    <p:sldId id="330" r:id="rId18"/>
    <p:sldId id="312" r:id="rId19"/>
    <p:sldId id="331" r:id="rId20"/>
    <p:sldId id="333" r:id="rId21"/>
    <p:sldId id="320" r:id="rId22"/>
    <p:sldId id="324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6" autoAdjust="0"/>
    <p:restoredTop sz="95624"/>
  </p:normalViewPr>
  <p:slideViewPr>
    <p:cSldViewPr snapToGrid="0">
      <p:cViewPr varScale="1">
        <p:scale>
          <a:sx n="101" d="100"/>
          <a:sy n="101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4B291-6DE5-4E6F-AA1A-F55038B2398C}" type="datetimeFigureOut">
              <a:rPr lang="en-US" smtClean="0"/>
              <a:t>11/4/15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ED44F-DCCF-424B-8DED-EECD437EF0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9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ED44F-DCCF-424B-8DED-EECD437EF0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09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324600"/>
            <a:ext cx="12192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042401" y="6459539"/>
            <a:ext cx="235032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952" y="6350"/>
            <a:ext cx="6750049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98034" y="4076700"/>
            <a:ext cx="2752485" cy="824841"/>
          </a:xfrm>
          <a:noFill/>
        </p:spPr>
        <p:txBody>
          <a:bodyPr wrap="none">
            <a:spAutoFit/>
          </a:bodyPr>
          <a:lstStyle>
            <a:lvl1pPr marL="0" indent="0">
              <a:buNone/>
              <a:defRPr lang="en-US" sz="1400" spc="-4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2pPr>
            <a:lvl3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3pPr>
            <a:lvl4pPr>
              <a:defRPr lang="en-US" dirty="0" smtClean="0">
                <a:latin typeface="Calibri" pitchFamily="34" charset="0"/>
                <a:ea typeface="+mn-ea"/>
                <a:cs typeface="Arial" charset="0"/>
              </a:defRPr>
            </a:lvl4pPr>
            <a:lvl5pPr>
              <a:defRPr lang="en-US" dirty="0">
                <a:latin typeface="Calibri" pitchFamily="34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403813" y="2397126"/>
            <a:ext cx="7234673" cy="830997"/>
          </a:xfrm>
          <a:prstGeom prst="rect">
            <a:avLst/>
          </a:prstGeom>
          <a:noFill/>
          <a:extLst/>
        </p:spPr>
        <p:txBody>
          <a:bodyPr wrap="none">
            <a:spAutoFit/>
          </a:bodyPr>
          <a:lstStyle>
            <a:lvl1pPr>
              <a:defRPr lang="en-US" altLang="en-US" sz="4800" spc="-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6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8201"/>
            <a:ext cx="10972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0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6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7712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838201"/>
            <a:ext cx="11586633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4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5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290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884238"/>
            <a:ext cx="5689600" cy="52419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84236"/>
            <a:ext cx="5693833" cy="52419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82675"/>
            <a:ext cx="9872839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974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8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762001"/>
            <a:ext cx="569171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535113"/>
            <a:ext cx="5691717" cy="4591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762000"/>
            <a:ext cx="5698067" cy="773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535113"/>
            <a:ext cx="5698067" cy="45910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82675"/>
            <a:ext cx="9855200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54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4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1" y="82675"/>
            <a:ext cx="9938456" cy="523220"/>
          </a:xfrm>
          <a:prstGeom prst="rect">
            <a:avLst/>
          </a:prstGeom>
          <a:noFill/>
          <a:extLst/>
        </p:spPr>
        <p:txBody>
          <a:bodyPr>
            <a:sp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926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3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7317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2" y="1435101"/>
            <a:ext cx="4334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 bwMode="auto">
          <a:xfrm>
            <a:off x="287162" y="584199"/>
            <a:ext cx="4333524" cy="850900"/>
          </a:xfrm>
          <a:prstGeom prst="rect">
            <a:avLst/>
          </a:prstGeom>
          <a:noFill/>
          <a:extLst/>
        </p:spPr>
        <p:txBody>
          <a:bodyPr anchor="b">
            <a:normAutofit/>
          </a:bodyPr>
          <a:lstStyle>
            <a:lvl1pPr>
              <a:defRPr lang="en-US" altLang="en-US" sz="2800" spc="-15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0"/>
          <p:cNvSpPr txBox="1">
            <a:spLocks/>
          </p:cNvSpPr>
          <p:nvPr userDrawn="1"/>
        </p:nvSpPr>
        <p:spPr>
          <a:xfrm>
            <a:off x="1502834" y="6430964"/>
            <a:ext cx="9546167" cy="206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prstClr val="black">
                    <a:tint val="75000"/>
                  </a:prstClr>
                </a:solidFill>
                <a:ea typeface="Ebrima" panose="02000000000000000000" pitchFamily="2" charset="0"/>
                <a:cs typeface="Ebrima" panose="02000000000000000000" pitchFamily="2" charset="0"/>
              </a:rPr>
              <a:t>Copyright © 2015 ES&amp;A, Inc.   • All Rights Reserved • Confidential and Proprietary</a:t>
            </a:r>
          </a:p>
        </p:txBody>
      </p:sp>
      <p:sp>
        <p:nvSpPr>
          <p:cNvPr id="6" name="Slide Number Placeholder 11"/>
          <p:cNvSpPr txBox="1">
            <a:spLocks/>
          </p:cNvSpPr>
          <p:nvPr userDrawn="1"/>
        </p:nvSpPr>
        <p:spPr>
          <a:xfrm>
            <a:off x="11146368" y="6354763"/>
            <a:ext cx="842433" cy="3048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6400801"/>
            <a:ext cx="12192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02833" y="6400800"/>
            <a:ext cx="103886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4685" y="6350"/>
            <a:ext cx="2237316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37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01896-4A08-4A66-8554-0FEBE554E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gibo@esandalaw.com" TargetMode="External"/><Relationship Id="rId4" Type="http://schemas.openxmlformats.org/officeDocument/2006/relationships/hyperlink" Target="mailto:bdasilva@esandalaw.com" TargetMode="External"/><Relationship Id="rId5" Type="http://schemas.openxmlformats.org/officeDocument/2006/relationships/hyperlink" Target="http://www.esandalaw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es@esandalaw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31571" y="6324600"/>
            <a:ext cx="9144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05801" y="6459539"/>
            <a:ext cx="234632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spc="-100" dirty="0">
                <a:solidFill>
                  <a:prstClr val="white"/>
                </a:solidFill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3149482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spc="-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Ebrima" panose="02000000000000000000" pitchFamily="2" charset="0"/>
                <a:cs typeface="Ebrima" panose="02000000000000000000" pitchFamily="2" charset="0"/>
              </a:rPr>
              <a:t>Handling Sexual Orientation and Gender Issues in the Workplace</a:t>
            </a:r>
            <a:endParaRPr lang="en-US" sz="3600" b="1" spc="-200" dirty="0">
              <a:solidFill>
                <a:schemeClr val="tx1">
                  <a:lumMod val="65000"/>
                  <a:lumOff val="35000"/>
                </a:schemeClr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1527853" y="4805907"/>
            <a:ext cx="229743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Trisha C. Gibo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November 2015</a:t>
            </a:r>
            <a:endParaRPr lang="en-US" altLang="en-US" sz="1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5034" y="2245486"/>
            <a:ext cx="3599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Harlow Solid Italic" panose="04030604020F02020D02" pitchFamily="82" charset="0"/>
              </a:rPr>
              <a:t>Webinar Wednesdays</a:t>
            </a:r>
            <a:endParaRPr lang="en-US" sz="2800" b="1" dirty="0">
              <a:solidFill>
                <a:srgbClr val="C00000"/>
              </a:solidFill>
              <a:latin typeface="Harlow Solid Italic" panose="04030604020F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7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Equal Employment Opportunity Commission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Enforces Title VII of the Civil Rights Act of 1964 </a:t>
            </a:r>
          </a:p>
          <a:p>
            <a:pPr lvl="1"/>
            <a:r>
              <a:rPr lang="en-US" sz="2400" dirty="0" smtClean="0"/>
              <a:t>Prohibits discrimination because of sex (includes sexual orientation, gender identity and expression)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/>
              <a:t>Authority </a:t>
            </a:r>
          </a:p>
          <a:p>
            <a:pPr lvl="1"/>
            <a:r>
              <a:rPr lang="en-US" sz="2400" dirty="0"/>
              <a:t>Investigate claims of discrimination because of sex</a:t>
            </a:r>
          </a:p>
          <a:p>
            <a:pPr lvl="1"/>
            <a:r>
              <a:rPr lang="en-US" sz="2400" dirty="0"/>
              <a:t>Issue determinations on claims filed by employees</a:t>
            </a:r>
          </a:p>
          <a:p>
            <a:pPr lvl="1"/>
            <a:r>
              <a:rPr lang="en-US" sz="2400" dirty="0"/>
              <a:t>Hear appeals of determination</a:t>
            </a:r>
          </a:p>
          <a:p>
            <a:pPr lvl="1"/>
            <a:r>
              <a:rPr lang="en-US" sz="2400" dirty="0" smtClean="0"/>
              <a:t>File </a:t>
            </a:r>
            <a:r>
              <a:rPr lang="en-US" sz="2400" dirty="0"/>
              <a:t>lawsuits on behalf of employees for violations of Title </a:t>
            </a:r>
            <a:r>
              <a:rPr lang="en-US" sz="2400" dirty="0" smtClean="0"/>
              <a:t>VII</a:t>
            </a:r>
          </a:p>
        </p:txBody>
      </p:sp>
    </p:spTree>
    <p:extLst>
      <p:ext uri="{BB962C8B-B14F-4D97-AF65-F5344CB8AC3E}">
        <p14:creationId xmlns:p14="http://schemas.microsoft.com/office/powerpoint/2010/main" val="8850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Equal Employment Opportunity Commission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smtClean="0"/>
              <a:t>Macy v. Holder</a:t>
            </a:r>
            <a:r>
              <a:rPr lang="en-US" sz="2800" dirty="0" smtClean="0"/>
              <a:t>, EEOC Appeal No. 0120120821 (April 20, 2012)</a:t>
            </a:r>
          </a:p>
          <a:p>
            <a:pPr lvl="1"/>
            <a:r>
              <a:rPr lang="en-US" sz="2400" dirty="0" smtClean="0"/>
              <a:t>EEOC Decision – held that discrimination against a transgender individual is discrimination because of sex and prohibited by Title VII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December </a:t>
            </a:r>
            <a:r>
              <a:rPr lang="en-US" sz="2800" dirty="0"/>
              <a:t>2012:  Strategic Enforcement Plan (SEP)</a:t>
            </a:r>
          </a:p>
          <a:p>
            <a:pPr lvl="1"/>
            <a:r>
              <a:rPr lang="en-US" sz="2400" dirty="0"/>
              <a:t>Reaffirmed coverage of lesbian, gay, bisexual and transgender individuals under Title VII’s sex discrimination provisions</a:t>
            </a:r>
          </a:p>
          <a:p>
            <a:pPr lvl="1"/>
            <a:r>
              <a:rPr lang="en-US" sz="2400" dirty="0"/>
              <a:t>Listed LGBT discrimination cases as a top Commission enforcement </a:t>
            </a:r>
            <a:r>
              <a:rPr lang="en-US" sz="2400" dirty="0" smtClean="0"/>
              <a:t>priority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897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Equal Employment Opportunity Commission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Between 2013-2015:  </a:t>
            </a:r>
          </a:p>
          <a:p>
            <a:pPr lvl="1"/>
            <a:r>
              <a:rPr lang="en-US" sz="2400" dirty="0" smtClean="0"/>
              <a:t># of cases </a:t>
            </a:r>
            <a:r>
              <a:rPr lang="en-US" sz="2400" dirty="0"/>
              <a:t>filed with EEOC claiming </a:t>
            </a:r>
            <a:r>
              <a:rPr lang="en-US" sz="2400" dirty="0" smtClean="0"/>
              <a:t>discrimination on the basis of gender identity or sexual orientation have </a:t>
            </a:r>
            <a:r>
              <a:rPr lang="en-US" sz="2400" b="1" dirty="0" smtClean="0"/>
              <a:t>increased</a:t>
            </a:r>
          </a:p>
          <a:p>
            <a:pPr lvl="1"/>
            <a:r>
              <a:rPr lang="en-US" sz="2400" dirty="0" smtClean="0"/>
              <a:t># of reasonable cause determinations issued by EEOC have </a:t>
            </a:r>
            <a:r>
              <a:rPr lang="en-US" sz="2400" b="1" dirty="0" smtClean="0"/>
              <a:t>increased</a:t>
            </a:r>
          </a:p>
          <a:p>
            <a:pPr marL="457200" lvl="1" indent="0">
              <a:buNone/>
            </a:pPr>
            <a:endParaRPr lang="en-US" sz="2400" b="1" dirty="0" smtClean="0"/>
          </a:p>
          <a:p>
            <a:r>
              <a:rPr lang="en-US" sz="2800" dirty="0" smtClean="0"/>
              <a:t>Since 2014, EEOC has increased efforts to file lawsuits under Title VII on behalf of LGBT employees with sex discrimination claims</a:t>
            </a:r>
          </a:p>
          <a:p>
            <a:endParaRPr lang="en-US" sz="2400" b="1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630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Hawaii Civil Rights Commission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Enforces </a:t>
            </a:r>
            <a:r>
              <a:rPr lang="en-US" sz="2800" dirty="0" smtClean="0"/>
              <a:t>Hawaii Employment Practices Law, HRS Chapter 378</a:t>
            </a:r>
          </a:p>
          <a:p>
            <a:pPr lvl="1"/>
            <a:r>
              <a:rPr lang="en-US" sz="2400" dirty="0" smtClean="0"/>
              <a:t>Prohibits discrimination on the basis sexual orientation, gender identity and expression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Authority </a:t>
            </a:r>
            <a:endParaRPr lang="en-US" sz="2800" dirty="0"/>
          </a:p>
          <a:p>
            <a:pPr lvl="1"/>
            <a:r>
              <a:rPr lang="en-US" sz="2400" dirty="0"/>
              <a:t>Investigate claims of discrimination because of sex</a:t>
            </a:r>
          </a:p>
          <a:p>
            <a:pPr lvl="1"/>
            <a:r>
              <a:rPr lang="en-US" sz="2400" dirty="0"/>
              <a:t>Issue determinations on claims filed by employees</a:t>
            </a:r>
          </a:p>
          <a:p>
            <a:pPr lvl="1"/>
            <a:r>
              <a:rPr lang="en-US" sz="2400" dirty="0" smtClean="0"/>
              <a:t>Authority </a:t>
            </a:r>
            <a:r>
              <a:rPr lang="en-US" sz="2400" dirty="0"/>
              <a:t>to file lawsuits on behalf of employees for violations of </a:t>
            </a:r>
            <a:r>
              <a:rPr lang="en-US" sz="2400" dirty="0" smtClean="0"/>
              <a:t>Chapter 378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Has also seen an increase in filed cases claiming </a:t>
            </a:r>
            <a:r>
              <a:rPr lang="en-US" sz="2800" dirty="0"/>
              <a:t>discrimination on the basis of gender identity or sexual orientation </a:t>
            </a:r>
          </a:p>
          <a:p>
            <a:endParaRPr lang="en-US" sz="2400" b="1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79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Office of Federal Contract Compliance Programs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Enforces </a:t>
            </a:r>
            <a:r>
              <a:rPr lang="en-US" sz="2800" dirty="0"/>
              <a:t>E</a:t>
            </a:r>
            <a:r>
              <a:rPr lang="en-US" sz="2800" dirty="0" smtClean="0"/>
              <a:t>xecutive Order 11246 as amended by </a:t>
            </a:r>
            <a:r>
              <a:rPr lang="en-US" sz="2800" dirty="0"/>
              <a:t>Executive Order </a:t>
            </a:r>
            <a:r>
              <a:rPr lang="en-US" sz="2800" dirty="0" smtClean="0"/>
              <a:t>13672</a:t>
            </a:r>
          </a:p>
          <a:p>
            <a:pPr lvl="1"/>
            <a:r>
              <a:rPr lang="en-US" sz="2400" dirty="0" smtClean="0"/>
              <a:t>Governs federal government contractors </a:t>
            </a:r>
          </a:p>
          <a:p>
            <a:r>
              <a:rPr lang="en-US" sz="2800" dirty="0"/>
              <a:t>Issued </a:t>
            </a:r>
            <a:r>
              <a:rPr lang="en-US" sz="2800" dirty="0" smtClean="0"/>
              <a:t>Directive on August 19, 2014</a:t>
            </a:r>
          </a:p>
          <a:p>
            <a:pPr lvl="1"/>
            <a:r>
              <a:rPr lang="en-US" sz="2400" dirty="0" smtClean="0"/>
              <a:t>States that discrimination </a:t>
            </a:r>
            <a:r>
              <a:rPr lang="en-US" sz="2400" dirty="0"/>
              <a:t>on the </a:t>
            </a:r>
            <a:r>
              <a:rPr lang="en-US" sz="2400" dirty="0" smtClean="0"/>
              <a:t>basis of sex under Executive Order 11246 includes gender </a:t>
            </a:r>
            <a:r>
              <a:rPr lang="en-US" sz="2400" dirty="0"/>
              <a:t>identity and </a:t>
            </a:r>
            <a:r>
              <a:rPr lang="en-US" sz="2400" dirty="0" smtClean="0"/>
              <a:t>transgender status</a:t>
            </a:r>
            <a:endParaRPr lang="en-US" sz="2400" dirty="0"/>
          </a:p>
          <a:p>
            <a:r>
              <a:rPr lang="en-US" sz="2800" dirty="0"/>
              <a:t>Memorandum of Understanding with EEOC </a:t>
            </a:r>
          </a:p>
          <a:p>
            <a:pPr lvl="1"/>
            <a:r>
              <a:rPr lang="en-US" sz="2400" dirty="0" smtClean="0"/>
              <a:t>“Coordinate” cases on discrimination matters</a:t>
            </a:r>
          </a:p>
          <a:p>
            <a:pPr lvl="1"/>
            <a:r>
              <a:rPr lang="en-US" sz="2400" dirty="0" smtClean="0"/>
              <a:t>May conduct audits of employment practices for compliance</a:t>
            </a:r>
            <a:endParaRPr lang="en-US" sz="2400" dirty="0"/>
          </a:p>
          <a:p>
            <a:pPr lvl="1"/>
            <a:endParaRPr lang="en-US" sz="2000" b="1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53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Best Practices:  Discrimination &amp; Harassment	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Have EEO, anti-discrimination and anti-harassment policies</a:t>
            </a:r>
            <a:endParaRPr lang="en-US" sz="2800" dirty="0"/>
          </a:p>
          <a:p>
            <a:r>
              <a:rPr lang="en-US" sz="2800" dirty="0" smtClean="0"/>
              <a:t>Provide annual training on discrimination and harassment to employees and managers</a:t>
            </a:r>
          </a:p>
          <a:p>
            <a:pPr lvl="1"/>
            <a:r>
              <a:rPr lang="en-US" sz="2400" dirty="0" smtClean="0"/>
              <a:t>Train managers on how to spot potential discrimination and harassment &amp; how to respond/investigate claims</a:t>
            </a:r>
          </a:p>
          <a:p>
            <a:r>
              <a:rPr lang="en-US" sz="2800" dirty="0" smtClean="0"/>
              <a:t>Immediately investigate all claims of harassment</a:t>
            </a:r>
          </a:p>
          <a:p>
            <a:r>
              <a:rPr lang="en-US" sz="2800" dirty="0" smtClean="0"/>
              <a:t>Take immediate remedial action if reports of discrimination and harassment are confirmed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Occupational Safety &amp; Health Administration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Enforces Occupational Safety and Health Act (OSHA)</a:t>
            </a:r>
          </a:p>
          <a:p>
            <a:pPr lvl="1"/>
            <a:r>
              <a:rPr lang="en-US" sz="2400" dirty="0" smtClean="0"/>
              <a:t>Ensures safe working conditions for employees</a:t>
            </a:r>
          </a:p>
          <a:p>
            <a:pPr lvl="1"/>
            <a:r>
              <a:rPr lang="en-US" sz="2400" dirty="0" smtClean="0"/>
              <a:t>Authority to investigate claims and do “walkthroughs” of workplaces</a:t>
            </a:r>
            <a:endParaRPr lang="en-US" sz="2400" dirty="0"/>
          </a:p>
          <a:p>
            <a:r>
              <a:rPr lang="en-US" sz="2800" dirty="0" smtClean="0"/>
              <a:t>Under “sanitation standard,” employers </a:t>
            </a:r>
            <a:r>
              <a:rPr lang="en-US" sz="2800" dirty="0"/>
              <a:t>are required to provide their employees with toilet facilities </a:t>
            </a:r>
          </a:p>
          <a:p>
            <a:endParaRPr lang="en-US" sz="2800" dirty="0" smtClean="0"/>
          </a:p>
          <a:p>
            <a:r>
              <a:rPr lang="en-US" sz="2800" dirty="0" smtClean="0"/>
              <a:t>Best Practices Guide on Restrooms for Transgender Workers (June 2015)</a:t>
            </a:r>
          </a:p>
          <a:p>
            <a:pPr lvl="1"/>
            <a:r>
              <a:rPr lang="en-US" sz="2400" dirty="0" smtClean="0"/>
              <a:t>Ensure safety &amp; health </a:t>
            </a:r>
            <a:r>
              <a:rPr lang="en-US" sz="2400" dirty="0"/>
              <a:t>of transgender </a:t>
            </a:r>
            <a:r>
              <a:rPr lang="en-US" sz="2400" dirty="0" smtClean="0"/>
              <a:t>employees at work</a:t>
            </a:r>
          </a:p>
          <a:p>
            <a:pPr lvl="1"/>
            <a:r>
              <a:rPr lang="en-US" sz="2400" dirty="0" smtClean="0"/>
              <a:t>Suggested Model Practices</a:t>
            </a:r>
          </a:p>
          <a:p>
            <a:pPr lvl="1"/>
            <a:r>
              <a:rPr lang="en-US" sz="2400" dirty="0" smtClean="0"/>
              <a:t>Listed inappropriate responses to transgender employees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631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Occupational Safety &amp; Health Administration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Model Practices</a:t>
            </a:r>
          </a:p>
          <a:p>
            <a:pPr lvl="1"/>
            <a:r>
              <a:rPr lang="en-US" sz="2400" dirty="0" smtClean="0"/>
              <a:t>Use existing </a:t>
            </a:r>
            <a:r>
              <a:rPr lang="en-US" sz="2400" dirty="0"/>
              <a:t>restrooms that correspond with gender identity</a:t>
            </a:r>
          </a:p>
          <a:p>
            <a:pPr lvl="1"/>
            <a:r>
              <a:rPr lang="en-US" sz="2400" dirty="0"/>
              <a:t>Single-occupant, gender-neutral facilities for </a:t>
            </a:r>
            <a:r>
              <a:rPr lang="en-US" sz="2400" u="sng" dirty="0"/>
              <a:t>all</a:t>
            </a:r>
            <a:r>
              <a:rPr lang="en-US" sz="2400" dirty="0"/>
              <a:t> employees</a:t>
            </a:r>
          </a:p>
          <a:p>
            <a:pPr lvl="1"/>
            <a:r>
              <a:rPr lang="en-US" sz="2400" dirty="0" smtClean="0"/>
              <a:t>Multiple-occupant</a:t>
            </a:r>
            <a:r>
              <a:rPr lang="en-US" sz="2400" dirty="0"/>
              <a:t>, gender-neutral facilities for </a:t>
            </a:r>
            <a:r>
              <a:rPr lang="en-US" sz="2400" u="sng" dirty="0"/>
              <a:t>all</a:t>
            </a:r>
            <a:r>
              <a:rPr lang="en-US" sz="2400" dirty="0"/>
              <a:t> </a:t>
            </a:r>
            <a:r>
              <a:rPr lang="en-US" sz="2400" dirty="0" smtClean="0"/>
              <a:t>employees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Prohibits Unreasonable Restrictions</a:t>
            </a:r>
          </a:p>
          <a:p>
            <a:pPr lvl="1"/>
            <a:r>
              <a:rPr lang="en-US" sz="2400" dirty="0" smtClean="0"/>
              <a:t>May not restrict employees to restrooms that are not consistent with gender identity</a:t>
            </a:r>
          </a:p>
          <a:p>
            <a:pPr lvl="1"/>
            <a:r>
              <a:rPr lang="en-US" sz="2400" dirty="0" smtClean="0"/>
              <a:t>May not segregate transgender employees from other workers (i.e. only transgender employees use specific bathrooms)</a:t>
            </a:r>
          </a:p>
          <a:p>
            <a:pPr lvl="1"/>
            <a:r>
              <a:rPr lang="en-US" sz="2400" dirty="0" smtClean="0"/>
              <a:t>May </a:t>
            </a:r>
            <a:r>
              <a:rPr lang="en-US" sz="2400" dirty="0"/>
              <a:t>not be limited to using facilities that are an unreasonable distance or </a:t>
            </a:r>
            <a:r>
              <a:rPr lang="en-US" sz="2400" dirty="0" smtClean="0"/>
              <a:t>travel </a:t>
            </a:r>
            <a:r>
              <a:rPr lang="en-US" sz="2400" dirty="0"/>
              <a:t>time from the employee’s </a:t>
            </a:r>
            <a:r>
              <a:rPr lang="en-US" sz="2400" dirty="0" smtClean="0"/>
              <a:t>worksite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8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Best Practices:  Restrooms	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DOS</a:t>
            </a:r>
          </a:p>
          <a:p>
            <a:pPr lvl="1"/>
            <a:r>
              <a:rPr lang="en-US" sz="2400" dirty="0" smtClean="0"/>
              <a:t>Adopt a policy for transgender individuals use of restroom facilities that follow the model practices </a:t>
            </a:r>
          </a:p>
          <a:p>
            <a:pPr lvl="1"/>
            <a:r>
              <a:rPr lang="en-US" sz="2400" dirty="0" smtClean="0"/>
              <a:t>Train HR and managers on what they can and cannot say or require of transgender employees</a:t>
            </a:r>
          </a:p>
          <a:p>
            <a:pPr lvl="1"/>
            <a:r>
              <a:rPr lang="en-US" sz="2400" dirty="0" smtClean="0"/>
              <a:t>Have management engage in conversation with transgender employee about restroom preferences </a:t>
            </a:r>
            <a:endParaRPr lang="en-US" sz="2400" dirty="0"/>
          </a:p>
          <a:p>
            <a:pPr lvl="1"/>
            <a:r>
              <a:rPr lang="en-US" sz="2400" dirty="0" smtClean="0"/>
              <a:t>Be aware of similar issues related to public accommodations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Best Practices:  Restrooms	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DONTS</a:t>
            </a:r>
          </a:p>
          <a:p>
            <a:pPr lvl="1"/>
            <a:r>
              <a:rPr lang="en-US" sz="2400" dirty="0" smtClean="0"/>
              <a:t>Do not impose unreasonable restrictions on transgender employees</a:t>
            </a:r>
          </a:p>
          <a:p>
            <a:pPr lvl="1"/>
            <a:r>
              <a:rPr lang="en-US" sz="2400" dirty="0" smtClean="0"/>
              <a:t>Do not ask employee to provide medical certification to use gender-appropriate restroom </a:t>
            </a:r>
          </a:p>
          <a:p>
            <a:pPr lvl="1"/>
            <a:r>
              <a:rPr lang="en-US" sz="2400" dirty="0" smtClean="0"/>
              <a:t>Do not require transgender employees to use restroom specific to biological gender</a:t>
            </a:r>
          </a:p>
          <a:p>
            <a:pPr lvl="1"/>
            <a:r>
              <a:rPr lang="en-US" sz="2400" dirty="0" smtClean="0"/>
              <a:t>Do not limit transgender employee to use of gender neutral restroom when other employees are permitted to use gender-specific restrooms</a:t>
            </a:r>
          </a:p>
          <a:p>
            <a:pPr lvl="1"/>
            <a:r>
              <a:rPr lang="en-US" sz="2400" dirty="0" smtClean="0"/>
              <a:t>Do not make transgender employee travel long distances to restroom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6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96129"/>
            <a:ext cx="9544203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Sexual Orientation</a:t>
            </a:r>
          </a:p>
          <a:p>
            <a:pPr lvl="1" eaLnBrk="1" hangingPunct="1"/>
            <a:r>
              <a:rPr lang="en-US" altLang="en-US" sz="2400" dirty="0" smtClean="0"/>
              <a:t>One’s emotional or physical attraction to the same and/or opposite sex.*</a:t>
            </a:r>
          </a:p>
          <a:p>
            <a:pPr lvl="1" eaLnBrk="1" hangingPunct="1"/>
            <a:r>
              <a:rPr lang="en-US" altLang="en-US" sz="2400" dirty="0" smtClean="0"/>
              <a:t>Preference for heterosexuality, homosexuality, or bisexuality, having a history of any one or more of these preferences, or being identified with any one or more of these preferences.**</a:t>
            </a:r>
          </a:p>
          <a:p>
            <a:pPr marL="457200" lvl="1" indent="0" eaLnBrk="1" hangingPunct="1">
              <a:buNone/>
            </a:pPr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Examples:  straight, gay, lesbian, bisexual</a:t>
            </a:r>
          </a:p>
          <a:p>
            <a:pPr marL="57150" indent="0" eaLnBrk="1" hangingPunct="1">
              <a:buNone/>
            </a:pPr>
            <a:endParaRPr lang="en-US" altLang="en-US" sz="1600" dirty="0" smtClean="0"/>
          </a:p>
          <a:p>
            <a:pPr marL="57150" indent="0" eaLnBrk="1" hangingPunct="1">
              <a:buNone/>
            </a:pPr>
            <a:endParaRPr lang="en-US" altLang="en-US" sz="1600" dirty="0" smtClean="0"/>
          </a:p>
          <a:p>
            <a:pPr marL="57150" indent="0" eaLnBrk="1" hangingPunct="1">
              <a:buNone/>
            </a:pPr>
            <a:endParaRPr lang="en-US" altLang="en-US" sz="1600" dirty="0"/>
          </a:p>
          <a:p>
            <a:pPr marL="57150" indent="0" eaLnBrk="1" hangingPunct="1">
              <a:buNone/>
            </a:pPr>
            <a:endParaRPr lang="en-US" altLang="en-US" sz="1600" dirty="0" smtClean="0"/>
          </a:p>
          <a:p>
            <a:pPr marL="57150" indent="0" eaLnBrk="1" hangingPunct="1">
              <a:buNone/>
            </a:pPr>
            <a:r>
              <a:rPr lang="en-US" altLang="en-US" sz="1600" dirty="0" smtClean="0"/>
              <a:t>* EEOC Guide to Employment Rights, Protections </a:t>
            </a:r>
            <a:r>
              <a:rPr lang="en-US" altLang="en-US" sz="1600" dirty="0"/>
              <a:t>and </a:t>
            </a:r>
            <a:r>
              <a:rPr lang="en-US" altLang="en-US" sz="1600" dirty="0" smtClean="0"/>
              <a:t>Responsibilities</a:t>
            </a:r>
          </a:p>
          <a:p>
            <a:pPr marL="57150" indent="0" eaLnBrk="1" hangingPunct="1">
              <a:buNone/>
            </a:pPr>
            <a:r>
              <a:rPr lang="en-US" altLang="en-US" sz="1600" dirty="0" smtClean="0"/>
              <a:t>**Hawaii Revised Statutes (HRS) Chapter 378-1.</a:t>
            </a:r>
          </a:p>
        </p:txBody>
      </p:sp>
    </p:spTree>
    <p:extLst>
      <p:ext uri="{BB962C8B-B14F-4D97-AF65-F5344CB8AC3E}">
        <p14:creationId xmlns:p14="http://schemas.microsoft.com/office/powerpoint/2010/main" val="358850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Landmark Decisions and Laws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Hawaii Marriage Equality Act of 2013</a:t>
            </a:r>
          </a:p>
          <a:p>
            <a:pPr lvl="1"/>
            <a:r>
              <a:rPr lang="en-US" sz="2400" dirty="0"/>
              <a:t>Recognized same-sex marriages in Hawaii; amended definitions for marriage and </a:t>
            </a:r>
            <a:r>
              <a:rPr lang="en-US" sz="2400" dirty="0" smtClean="0"/>
              <a:t>spouse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i="1" dirty="0" smtClean="0"/>
              <a:t>United </a:t>
            </a:r>
            <a:r>
              <a:rPr lang="en-US" sz="2800" i="1" dirty="0"/>
              <a:t>States v. Windsor</a:t>
            </a:r>
            <a:r>
              <a:rPr lang="en-US" sz="2800" dirty="0"/>
              <a:t>, 133 S. Ct. 2675 (2013).</a:t>
            </a:r>
          </a:p>
          <a:p>
            <a:pPr lvl="1"/>
            <a:r>
              <a:rPr lang="en-US" sz="2400" dirty="0"/>
              <a:t>Held that the Defense of Marriage Act unlawfully discriminated against married same-sex couples by denying federal rights, benefits, protections and responsibilities to those </a:t>
            </a:r>
            <a:r>
              <a:rPr lang="en-US" sz="2400" dirty="0" smtClean="0"/>
              <a:t>couples</a:t>
            </a:r>
          </a:p>
          <a:p>
            <a:pPr lvl="1"/>
            <a:endParaRPr lang="en-US" sz="2400" dirty="0"/>
          </a:p>
          <a:p>
            <a:r>
              <a:rPr lang="en-US" sz="2800" i="1" dirty="0" smtClean="0"/>
              <a:t>Obergefell v. Hodges</a:t>
            </a:r>
            <a:r>
              <a:rPr lang="en-US" sz="2800" dirty="0" smtClean="0"/>
              <a:t>, 135 S. Ct. 2584 (2015).</a:t>
            </a:r>
          </a:p>
          <a:p>
            <a:pPr lvl="1"/>
            <a:r>
              <a:rPr lang="en-US" sz="2400" dirty="0" smtClean="0"/>
              <a:t>Guaranteed the fundamental right to marry for same-sex couples </a:t>
            </a:r>
          </a:p>
          <a:p>
            <a:pPr lvl="1"/>
            <a:r>
              <a:rPr lang="en-US" sz="2400" dirty="0" smtClean="0"/>
              <a:t>All states in the country must recognize same-sex marriage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endParaRPr lang="en-US" dirty="0" smtClean="0"/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4546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Best Practice:  Benefits to Spouses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Recognition of same-sex marriages means that any benefit provided to a “spouse” includes same-sex spouses:</a:t>
            </a:r>
          </a:p>
          <a:p>
            <a:pPr lvl="1"/>
            <a:r>
              <a:rPr lang="en-US" dirty="0" smtClean="0"/>
              <a:t>Insurance coverage</a:t>
            </a:r>
          </a:p>
          <a:p>
            <a:pPr lvl="1"/>
            <a:r>
              <a:rPr lang="en-US" dirty="0" smtClean="0"/>
              <a:t>Leave of absence policies (vacation, sick, PTO, bereavement)</a:t>
            </a:r>
          </a:p>
          <a:p>
            <a:pPr lvl="1"/>
            <a:r>
              <a:rPr lang="en-US" dirty="0" smtClean="0"/>
              <a:t>Family and Medical Leave Act benefits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In requiring proof of marriage or civil union, employers</a:t>
            </a:r>
          </a:p>
          <a:p>
            <a:pPr lvl="1"/>
            <a:r>
              <a:rPr lang="en-US" dirty="0" smtClean="0"/>
              <a:t>CANNOT ask only one group to provide proof (i.e. same sex) </a:t>
            </a:r>
            <a:endParaRPr lang="en-US" b="1" dirty="0" smtClean="0"/>
          </a:p>
          <a:p>
            <a:pPr lvl="1"/>
            <a:r>
              <a:rPr lang="en-US" dirty="0" smtClean="0"/>
              <a:t>CAN ask everyone to provide proof of marriage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85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Best Practice:  Appearance and Dress Code Policies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Related to discrimination </a:t>
            </a:r>
            <a:r>
              <a:rPr lang="en-US" sz="2800" dirty="0"/>
              <a:t>on the basis of </a:t>
            </a:r>
            <a:r>
              <a:rPr lang="en-US" sz="2800" dirty="0" smtClean="0"/>
              <a:t>gender identity or expression</a:t>
            </a:r>
            <a:endParaRPr lang="en-US" sz="2800" dirty="0"/>
          </a:p>
          <a:p>
            <a:r>
              <a:rPr lang="en-US" sz="2800" dirty="0" smtClean="0"/>
              <a:t>Adopt gender </a:t>
            </a:r>
            <a:r>
              <a:rPr lang="en-US" sz="2800" i="1" dirty="0"/>
              <a:t>neutral</a:t>
            </a:r>
            <a:r>
              <a:rPr lang="en-US" sz="2800" dirty="0"/>
              <a:t> policies</a:t>
            </a:r>
          </a:p>
          <a:p>
            <a:pPr lvl="1"/>
            <a:r>
              <a:rPr lang="en-US" sz="2400" dirty="0" smtClean="0"/>
              <a:t>Eliminate gender specific </a:t>
            </a:r>
            <a:r>
              <a:rPr lang="en-US" sz="2400" dirty="0"/>
              <a:t>dress </a:t>
            </a:r>
            <a:r>
              <a:rPr lang="en-US" sz="2400" dirty="0" smtClean="0"/>
              <a:t>requirements</a:t>
            </a:r>
          </a:p>
          <a:p>
            <a:r>
              <a:rPr lang="en-US" sz="2800" dirty="0" smtClean="0"/>
              <a:t>If keeping gender specific dress requirements it must </a:t>
            </a:r>
            <a:r>
              <a:rPr lang="en-US" sz="2800" dirty="0"/>
              <a:t>impose equal burdens or equal </a:t>
            </a:r>
            <a:r>
              <a:rPr lang="en-US" sz="2800" dirty="0" smtClean="0"/>
              <a:t>costs </a:t>
            </a:r>
            <a:endParaRPr lang="en-US" sz="2800" dirty="0"/>
          </a:p>
          <a:p>
            <a:r>
              <a:rPr lang="en-US" sz="2800" dirty="0"/>
              <a:t>Be prepared for accommodation </a:t>
            </a:r>
            <a:r>
              <a:rPr lang="en-US" sz="2800" dirty="0" smtClean="0"/>
              <a:t>requests</a:t>
            </a:r>
          </a:p>
          <a:p>
            <a:pPr lvl="1"/>
            <a:r>
              <a:rPr lang="en-US" sz="2400" dirty="0" smtClean="0"/>
              <a:t>If unable to adhere to certain requirements, you may have to provide accommodations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0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59" y="84851"/>
            <a:ext cx="9461242" cy="584775"/>
          </a:xfrm>
        </p:spPr>
        <p:txBody>
          <a:bodyPr/>
          <a:lstStyle/>
          <a:p>
            <a:pPr algn="l"/>
            <a:r>
              <a:rPr lang="en-US" sz="3200" b="1" dirty="0" smtClean="0"/>
              <a:t>FOR MORE INFORMATION …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60" y="838201"/>
            <a:ext cx="10972800" cy="5287963"/>
          </a:xfrm>
        </p:spPr>
        <p:txBody>
          <a:bodyPr/>
          <a:lstStyle/>
          <a:p>
            <a:r>
              <a:rPr lang="en-US" sz="2800" dirty="0" smtClean="0"/>
              <a:t>If you have any follow up questions, email us at </a:t>
            </a:r>
          </a:p>
          <a:p>
            <a:pPr lvl="1"/>
            <a:r>
              <a:rPr lang="en-US" sz="2400" dirty="0" smtClean="0">
                <a:hlinkClick r:id="rId2"/>
              </a:rPr>
              <a:t>aes@esandalaw.com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3"/>
              </a:rPr>
              <a:t>tgibo@esandalaw.com</a:t>
            </a:r>
            <a:endParaRPr lang="en-US" sz="2400" dirty="0" smtClean="0"/>
          </a:p>
          <a:p>
            <a:r>
              <a:rPr lang="en-US" sz="2800" dirty="0" smtClean="0"/>
              <a:t>For access to these materials, email </a:t>
            </a:r>
            <a:r>
              <a:rPr lang="en-US" sz="2800" dirty="0" smtClean="0">
                <a:hlinkClick r:id="rId4"/>
              </a:rPr>
              <a:t>bdasilva@esandalaw.com</a:t>
            </a:r>
            <a:endParaRPr lang="en-US" sz="2800" dirty="0" smtClean="0"/>
          </a:p>
          <a:p>
            <a:r>
              <a:rPr lang="en-US" sz="2800" dirty="0" smtClean="0"/>
              <a:t>Our new website is live.  Please visit </a:t>
            </a:r>
            <a:r>
              <a:rPr lang="en-US" sz="2800" dirty="0" smtClean="0">
                <a:hlinkClick r:id="rId5"/>
              </a:rPr>
              <a:t>www.esandalaw.com</a:t>
            </a:r>
            <a:endParaRPr lang="en-US" sz="2800" dirty="0"/>
          </a:p>
          <a:p>
            <a:r>
              <a:rPr lang="en-US" sz="2800" dirty="0" smtClean="0"/>
              <a:t>Our next webinar will be in December!</a:t>
            </a:r>
            <a:endParaRPr lang="en-US" sz="2400" dirty="0" smtClean="0"/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Dogs and Ponies and Comfort Cats, Oh My!</a:t>
            </a:r>
          </a:p>
        </p:txBody>
      </p:sp>
    </p:spTree>
    <p:extLst>
      <p:ext uri="{BB962C8B-B14F-4D97-AF65-F5344CB8AC3E}">
        <p14:creationId xmlns:p14="http://schemas.microsoft.com/office/powerpoint/2010/main" val="19032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96129"/>
            <a:ext cx="9544203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765264"/>
            <a:ext cx="10037215" cy="462504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Gender Identity</a:t>
            </a:r>
          </a:p>
          <a:p>
            <a:pPr lvl="1" eaLnBrk="1" hangingPunct="1"/>
            <a:r>
              <a:rPr lang="en-US" altLang="en-US" sz="2400" dirty="0" smtClean="0"/>
              <a:t>One’s innermost concept of self as male, female, a blend of both or neither*</a:t>
            </a:r>
          </a:p>
          <a:p>
            <a:pPr lvl="1" eaLnBrk="1" hangingPunct="1"/>
            <a:r>
              <a:rPr lang="en-US" altLang="en-US" sz="2400" dirty="0" smtClean="0"/>
              <a:t>How individuals perceive themselves and what they call themselves</a:t>
            </a:r>
          </a:p>
          <a:p>
            <a:pPr lvl="1" eaLnBrk="1" hangingPunct="1"/>
            <a:r>
              <a:rPr lang="en-US" altLang="en-US" sz="2400" dirty="0" smtClean="0"/>
              <a:t>Gender identity can be the same or different from sex assigned at birth**</a:t>
            </a:r>
          </a:p>
          <a:p>
            <a:pPr eaLnBrk="1" hangingPunct="1"/>
            <a:r>
              <a:rPr lang="en-US" altLang="en-US" dirty="0" smtClean="0"/>
              <a:t>Gender </a:t>
            </a:r>
            <a:r>
              <a:rPr lang="en-US" altLang="en-US" dirty="0"/>
              <a:t>Expression</a:t>
            </a:r>
          </a:p>
          <a:p>
            <a:pPr lvl="1" eaLnBrk="1" hangingPunct="1"/>
            <a:r>
              <a:rPr lang="en-US" altLang="en-US" sz="2400" dirty="0"/>
              <a:t>External appearance of one’s gender </a:t>
            </a:r>
            <a:r>
              <a:rPr lang="en-US" altLang="en-US" sz="2400" dirty="0" smtClean="0"/>
              <a:t>identity* </a:t>
            </a:r>
          </a:p>
          <a:p>
            <a:pPr lvl="1" eaLnBrk="1" hangingPunct="1"/>
            <a:r>
              <a:rPr lang="en-US" altLang="en-US" sz="2400" dirty="0" smtClean="0"/>
              <a:t>Includes dress, grooming, speech patterns, social interactions and interests***</a:t>
            </a:r>
            <a:endParaRPr lang="en-US" altLang="en-US" sz="2400" dirty="0"/>
          </a:p>
          <a:p>
            <a:pPr marL="57150" indent="0" eaLnBrk="1" hangingPunct="1">
              <a:buNone/>
            </a:pPr>
            <a:endParaRPr lang="en-US" altLang="en-US" sz="1600" dirty="0" smtClean="0"/>
          </a:p>
          <a:p>
            <a:pPr marL="57150" indent="0" eaLnBrk="1" hangingPunct="1">
              <a:buNone/>
            </a:pPr>
            <a:r>
              <a:rPr lang="en-US" altLang="en-US" sz="1600" dirty="0" smtClean="0"/>
              <a:t>* Human Rights Campaign </a:t>
            </a:r>
            <a:endParaRPr lang="en-US" altLang="en-US" sz="1600" dirty="0"/>
          </a:p>
          <a:p>
            <a:pPr marL="57150" indent="0" eaLnBrk="1" hangingPunct="1">
              <a:buNone/>
            </a:pPr>
            <a:r>
              <a:rPr lang="en-US" altLang="en-US" sz="1600" dirty="0" smtClean="0"/>
              <a:t>** American Psychological Association</a:t>
            </a:r>
          </a:p>
          <a:p>
            <a:pPr marL="57150" indent="0" eaLnBrk="1" hangingPunct="1">
              <a:buNone/>
            </a:pPr>
            <a:r>
              <a:rPr lang="en-US" altLang="en-US" sz="1600" dirty="0" smtClean="0"/>
              <a:t>*** Equal Employment Opportunity Commission</a:t>
            </a:r>
          </a:p>
        </p:txBody>
      </p:sp>
    </p:spTree>
    <p:extLst>
      <p:ext uri="{BB962C8B-B14F-4D97-AF65-F5344CB8AC3E}">
        <p14:creationId xmlns:p14="http://schemas.microsoft.com/office/powerpoint/2010/main" val="101304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96129"/>
            <a:ext cx="9544203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Transgender</a:t>
            </a:r>
          </a:p>
          <a:p>
            <a:pPr lvl="1" eaLnBrk="1" hangingPunct="1"/>
            <a:r>
              <a:rPr lang="en-US" altLang="en-US" sz="2400" dirty="0" smtClean="0"/>
              <a:t>An umbrella term for people whose gender identity and/or expression is different from cultural expectations based on the sex assigned at birth*  </a:t>
            </a:r>
          </a:p>
          <a:p>
            <a:pPr lvl="1" eaLnBrk="1" hangingPunct="1"/>
            <a:r>
              <a:rPr lang="en-US" altLang="en-US" sz="2400" dirty="0" smtClean="0"/>
              <a:t>This is </a:t>
            </a:r>
            <a:r>
              <a:rPr lang="en-US" altLang="en-US" sz="2400" u="sng" dirty="0" smtClean="0"/>
              <a:t>different</a:t>
            </a:r>
            <a:r>
              <a:rPr lang="en-US" altLang="en-US" sz="2400" dirty="0" smtClean="0"/>
              <a:t> from sexual orientation</a:t>
            </a:r>
          </a:p>
          <a:p>
            <a:pPr marL="457200" lvl="1" indent="0" eaLnBrk="1" hangingPunct="1">
              <a:buNone/>
            </a:pPr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Examples:  </a:t>
            </a:r>
          </a:p>
          <a:p>
            <a:pPr lvl="2" eaLnBrk="1" hangingPunct="1"/>
            <a:r>
              <a:rPr lang="en-US" altLang="en-US" sz="2000" dirty="0"/>
              <a:t>B</a:t>
            </a:r>
            <a:r>
              <a:rPr lang="en-US" altLang="en-US" sz="2000" dirty="0" smtClean="0"/>
              <a:t>iological male that perceives oneself as female</a:t>
            </a:r>
          </a:p>
          <a:p>
            <a:pPr lvl="2" eaLnBrk="1" hangingPunct="1"/>
            <a:r>
              <a:rPr lang="en-US" altLang="en-US" sz="2000" dirty="0" smtClean="0"/>
              <a:t>Biological female that perceives oneself as male</a:t>
            </a:r>
          </a:p>
          <a:p>
            <a:pPr marL="457200" lvl="1" indent="0" eaLnBrk="1" hangingPunct="1">
              <a:buNone/>
            </a:pPr>
            <a:endParaRPr lang="en-US" altLang="en-US" dirty="0" smtClean="0"/>
          </a:p>
          <a:p>
            <a:pPr marL="457200" lvl="1" indent="0" eaLnBrk="1" hangingPunct="1">
              <a:buNone/>
            </a:pPr>
            <a:endParaRPr lang="en-US" altLang="en-US" sz="1600" dirty="0" smtClean="0"/>
          </a:p>
          <a:p>
            <a:pPr marL="57150" indent="0" eaLnBrk="1" hangingPunct="1">
              <a:buNone/>
            </a:pPr>
            <a:r>
              <a:rPr lang="en-US" altLang="en-US" sz="1600" dirty="0" smtClean="0"/>
              <a:t>* Office of Personnel Management </a:t>
            </a:r>
          </a:p>
        </p:txBody>
      </p:sp>
    </p:spTree>
    <p:extLst>
      <p:ext uri="{BB962C8B-B14F-4D97-AF65-F5344CB8AC3E}">
        <p14:creationId xmlns:p14="http://schemas.microsoft.com/office/powerpoint/2010/main" val="152936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96129"/>
            <a:ext cx="9544203" cy="5847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33" y="1127573"/>
            <a:ext cx="9817543" cy="462504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Gender Transition</a:t>
            </a:r>
          </a:p>
          <a:p>
            <a:pPr lvl="1" eaLnBrk="1" hangingPunct="1"/>
            <a:r>
              <a:rPr lang="en-US" altLang="en-US" sz="2400" dirty="0" smtClean="0"/>
              <a:t>Process of striving to align internal knowledge of gender with outward appearance*</a:t>
            </a:r>
          </a:p>
          <a:p>
            <a:pPr lvl="1" eaLnBrk="1" hangingPunct="1"/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For example:</a:t>
            </a:r>
          </a:p>
          <a:p>
            <a:pPr lvl="2" eaLnBrk="1" hangingPunct="1"/>
            <a:r>
              <a:rPr lang="en-US" altLang="en-US" sz="2000" dirty="0" smtClean="0"/>
              <a:t>Changing how one dresses</a:t>
            </a:r>
          </a:p>
          <a:p>
            <a:pPr lvl="2" eaLnBrk="1" hangingPunct="1"/>
            <a:r>
              <a:rPr lang="en-US" altLang="en-US" sz="2000" dirty="0" smtClean="0"/>
              <a:t>Using different names or pronouns</a:t>
            </a:r>
          </a:p>
          <a:p>
            <a:pPr lvl="2" eaLnBrk="1" hangingPunct="1"/>
            <a:r>
              <a:rPr lang="en-US" altLang="en-US" sz="2000" dirty="0" smtClean="0"/>
              <a:t>Social recognition as another gender</a:t>
            </a:r>
          </a:p>
          <a:p>
            <a:pPr lvl="2" eaLnBrk="1" hangingPunct="1"/>
            <a:r>
              <a:rPr lang="en-US" altLang="en-US" sz="2000" dirty="0" smtClean="0"/>
              <a:t>Physical transition and/or body modification</a:t>
            </a:r>
          </a:p>
          <a:p>
            <a:pPr lvl="2" eaLnBrk="1" hangingPunct="1"/>
            <a:endParaRPr lang="en-US" altLang="en-US" dirty="0"/>
          </a:p>
          <a:p>
            <a:pPr marL="114300" indent="0" eaLnBrk="1" hangingPunct="1">
              <a:buNone/>
            </a:pPr>
            <a:endParaRPr lang="en-US" altLang="en-US" sz="1600" dirty="0" smtClean="0"/>
          </a:p>
          <a:p>
            <a:pPr marL="114300" indent="0" eaLnBrk="1" hangingPunct="1">
              <a:buNone/>
            </a:pPr>
            <a:endParaRPr lang="en-US" altLang="en-US" sz="1600" dirty="0" smtClean="0"/>
          </a:p>
          <a:p>
            <a:pPr marL="114300" indent="0" eaLnBrk="1" hangingPunct="1">
              <a:buNone/>
            </a:pPr>
            <a:r>
              <a:rPr lang="en-US" altLang="en-US" sz="1600" dirty="0" smtClean="0"/>
              <a:t>* Human Rights Campaign</a:t>
            </a:r>
            <a:endParaRPr lang="en-US" altLang="en-US" sz="1600" dirty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249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Discrimination on the Basis of Sex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Disparate treatment discrimination</a:t>
            </a:r>
          </a:p>
          <a:p>
            <a:pPr lvl="1"/>
            <a:r>
              <a:rPr lang="en-US" sz="2400" dirty="0" smtClean="0"/>
              <a:t>Adverse employment action based on protected status </a:t>
            </a:r>
          </a:p>
          <a:p>
            <a:r>
              <a:rPr lang="en-US" sz="2800" dirty="0" smtClean="0"/>
              <a:t>Examples:</a:t>
            </a:r>
          </a:p>
          <a:p>
            <a:pPr lvl="1"/>
            <a:r>
              <a:rPr lang="en-US" sz="2400" dirty="0" smtClean="0"/>
              <a:t>Unequal discipline for same violations of policy </a:t>
            </a:r>
          </a:p>
          <a:p>
            <a:pPr lvl="2"/>
            <a:r>
              <a:rPr lang="en-US" dirty="0" smtClean="0"/>
              <a:t>Disciplining a homosexual employee when heterosexual employees in the same position are not disciplined</a:t>
            </a:r>
          </a:p>
          <a:p>
            <a:pPr lvl="1"/>
            <a:r>
              <a:rPr lang="en-US" sz="2400" dirty="0" smtClean="0"/>
              <a:t>Rescinding job offers or terminating employees when employer discovered individual is transgender and/or gender transitioning</a:t>
            </a:r>
          </a:p>
          <a:p>
            <a:pPr lvl="1"/>
            <a:r>
              <a:rPr lang="en-US" sz="2400" dirty="0" smtClean="0"/>
              <a:t>Segregating </a:t>
            </a:r>
            <a:r>
              <a:rPr lang="en-US" sz="2400" dirty="0"/>
              <a:t>transgender employees from other employees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6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Harassment on the Basis of Sex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Hostile Work Environment</a:t>
            </a:r>
          </a:p>
          <a:p>
            <a:pPr lvl="1"/>
            <a:r>
              <a:rPr lang="en-US" dirty="0" smtClean="0"/>
              <a:t>Employee is subjected to verbal or physical conduct that is severe or pervasive with the effect of interfering with work performance</a:t>
            </a:r>
          </a:p>
          <a:p>
            <a:r>
              <a:rPr lang="en-US" sz="2800" dirty="0" smtClean="0"/>
              <a:t>Examples:</a:t>
            </a:r>
          </a:p>
          <a:p>
            <a:pPr lvl="1"/>
            <a:r>
              <a:rPr lang="en-US" dirty="0" smtClean="0"/>
              <a:t>Epithets, inappropriate posters, gestures, </a:t>
            </a:r>
          </a:p>
          <a:p>
            <a:pPr lvl="1"/>
            <a:r>
              <a:rPr lang="en-US" dirty="0" smtClean="0"/>
              <a:t>Inappropriate physical contact</a:t>
            </a:r>
          </a:p>
          <a:p>
            <a:pPr lvl="1"/>
            <a:r>
              <a:rPr lang="en-US" dirty="0" smtClean="0"/>
              <a:t>Intentional use of wrong pronouns</a:t>
            </a:r>
          </a:p>
          <a:p>
            <a:pPr lvl="1"/>
            <a:r>
              <a:rPr lang="en-US" dirty="0" smtClean="0"/>
              <a:t>Employer failure to intervene in harassing behavior</a:t>
            </a:r>
          </a:p>
          <a:p>
            <a:pPr lvl="1"/>
            <a:r>
              <a:rPr lang="en-US" dirty="0" smtClean="0"/>
              <a:t>Transfer of harassment victims instead of alleged harassers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Applicable Federal Laws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Title VII of the Civil Rights Act </a:t>
            </a:r>
          </a:p>
          <a:p>
            <a:pPr lvl="1"/>
            <a:r>
              <a:rPr lang="en-US" sz="2400" dirty="0" smtClean="0"/>
              <a:t>Prohibits discrimination because of sex (including sexual orientation, gender identity, and gender expression)</a:t>
            </a:r>
          </a:p>
          <a:p>
            <a:r>
              <a:rPr lang="en-US" sz="2800" dirty="0" smtClean="0"/>
              <a:t>Occupational Safety and Health Act</a:t>
            </a:r>
          </a:p>
          <a:p>
            <a:pPr lvl="1"/>
            <a:r>
              <a:rPr lang="en-US" sz="2400" dirty="0" smtClean="0"/>
              <a:t>Requires employers to provide safe working conditions for employees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Executive Order </a:t>
            </a:r>
            <a:r>
              <a:rPr lang="en-US" dirty="0" smtClean="0"/>
              <a:t>11246 </a:t>
            </a:r>
          </a:p>
          <a:p>
            <a:pPr lvl="1"/>
            <a:r>
              <a:rPr lang="en-US" sz="2400" dirty="0" smtClean="0"/>
              <a:t>Prohibits certain federal contractors from discriminating on the basis of sex </a:t>
            </a:r>
          </a:p>
          <a:p>
            <a:r>
              <a:rPr lang="en-US" sz="2800" dirty="0" smtClean="0"/>
              <a:t>Executive </a:t>
            </a:r>
            <a:r>
              <a:rPr lang="en-US" sz="2800" dirty="0"/>
              <a:t>Order 13672 (July 21, 2014)</a:t>
            </a:r>
          </a:p>
          <a:p>
            <a:pPr lvl="1"/>
            <a:r>
              <a:rPr lang="en-US" sz="2400" dirty="0"/>
              <a:t>Amends previous EO 11246 to include additional protected classes</a:t>
            </a:r>
          </a:p>
          <a:p>
            <a:pPr lvl="1"/>
            <a:r>
              <a:rPr lang="en-US" sz="2400" dirty="0"/>
              <a:t>Prohibits certain federal contractors from discriminating on the basis of sex (including sexual orientation and gender identity)</a:t>
            </a:r>
          </a:p>
          <a:p>
            <a:pPr lvl="1"/>
            <a:endParaRPr lang="en-US" dirty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98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62" y="51898"/>
            <a:ext cx="9771239" cy="584775"/>
          </a:xfrm>
        </p:spPr>
        <p:txBody>
          <a:bodyPr/>
          <a:lstStyle/>
          <a:p>
            <a:pPr algn="l"/>
            <a:r>
              <a:rPr lang="en-US" sz="3200" b="1" dirty="0" smtClean="0"/>
              <a:t>Applicable State Laws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Hawaii </a:t>
            </a:r>
            <a:r>
              <a:rPr lang="en-US" sz="2800" dirty="0"/>
              <a:t>Employer Practices Law, Hawaii Revised Statutes Chapter 378</a:t>
            </a:r>
          </a:p>
          <a:p>
            <a:pPr lvl="1"/>
            <a:r>
              <a:rPr lang="en-US" sz="2400" dirty="0" smtClean="0"/>
              <a:t>Sexual </a:t>
            </a:r>
            <a:r>
              <a:rPr lang="en-US" sz="2400" dirty="0"/>
              <a:t>orientation </a:t>
            </a:r>
            <a:r>
              <a:rPr lang="en-US" sz="2400" dirty="0" smtClean="0"/>
              <a:t>is a </a:t>
            </a:r>
            <a:r>
              <a:rPr lang="en-US" sz="2400" dirty="0"/>
              <a:t>protected class.</a:t>
            </a:r>
          </a:p>
          <a:p>
            <a:pPr lvl="1"/>
            <a:r>
              <a:rPr lang="en-US" sz="2400" dirty="0" smtClean="0"/>
              <a:t>Gender </a:t>
            </a:r>
            <a:r>
              <a:rPr lang="en-US" sz="2400" dirty="0"/>
              <a:t>identity </a:t>
            </a:r>
            <a:r>
              <a:rPr lang="en-US" sz="2400" dirty="0" smtClean="0"/>
              <a:t>or expression is a protected </a:t>
            </a:r>
            <a:r>
              <a:rPr lang="en-US" sz="2400" dirty="0"/>
              <a:t>class.  </a:t>
            </a:r>
          </a:p>
          <a:p>
            <a:pPr lvl="2"/>
            <a:r>
              <a:rPr lang="en-US" sz="2000" dirty="0"/>
              <a:t>Effective July 1, 2013</a:t>
            </a:r>
          </a:p>
          <a:p>
            <a:endParaRPr lang="en-US" sz="2800" dirty="0" smtClean="0"/>
          </a:p>
          <a:p>
            <a:r>
              <a:rPr lang="en-US" sz="2800" dirty="0" smtClean="0"/>
              <a:t>Hawaii </a:t>
            </a:r>
            <a:r>
              <a:rPr lang="en-US" sz="2800" dirty="0"/>
              <a:t>Revised Statutes Chapter </a:t>
            </a:r>
            <a:r>
              <a:rPr lang="en-US" sz="2800" dirty="0" smtClean="0"/>
              <a:t>368</a:t>
            </a:r>
            <a:endParaRPr lang="en-US" sz="2800" dirty="0"/>
          </a:p>
          <a:p>
            <a:pPr lvl="1"/>
            <a:r>
              <a:rPr lang="en-US" sz="2400" dirty="0" smtClean="0"/>
              <a:t>Give HCRC authority to investigate employment discrimination claims on the basis of sexual orientation, gender identity or expression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0771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&amp;A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A Presentation template 2" id="{44B43737-374A-4F0E-A38F-FAEF83FF8BED}" vid="{EAD754EC-B0D9-4132-91FF-1AF531979C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3584</TotalTime>
  <Words>1497</Words>
  <Application>Microsoft Macintosh PowerPoint</Application>
  <PresentationFormat>Widescreen</PresentationFormat>
  <Paragraphs>215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Ebrima</vt:lpstr>
      <vt:lpstr>Harlow Solid Italic</vt:lpstr>
      <vt:lpstr>ES&amp;A Slide Template</vt:lpstr>
      <vt:lpstr>PowerPoint Presentation</vt:lpstr>
      <vt:lpstr>Definitions</vt:lpstr>
      <vt:lpstr>Definitions</vt:lpstr>
      <vt:lpstr>Definitions</vt:lpstr>
      <vt:lpstr>Definitions</vt:lpstr>
      <vt:lpstr>Discrimination on the Basis of Sex</vt:lpstr>
      <vt:lpstr>Harassment on the Basis of Sex</vt:lpstr>
      <vt:lpstr>Applicable Federal Laws</vt:lpstr>
      <vt:lpstr>Applicable State Laws</vt:lpstr>
      <vt:lpstr>Equal Employment Opportunity Commission</vt:lpstr>
      <vt:lpstr>Equal Employment Opportunity Commission</vt:lpstr>
      <vt:lpstr>Equal Employment Opportunity Commission</vt:lpstr>
      <vt:lpstr>Hawaii Civil Rights Commission</vt:lpstr>
      <vt:lpstr>Office of Federal Contract Compliance Programs</vt:lpstr>
      <vt:lpstr>Best Practices:  Discrimination &amp; Harassment </vt:lpstr>
      <vt:lpstr>Occupational Safety &amp; Health Administration</vt:lpstr>
      <vt:lpstr>Occupational Safety &amp; Health Administration</vt:lpstr>
      <vt:lpstr>Best Practices:  Restrooms </vt:lpstr>
      <vt:lpstr>Best Practices:  Restrooms </vt:lpstr>
      <vt:lpstr>Landmark Decisions and Laws </vt:lpstr>
      <vt:lpstr>Best Practice:  Benefits to Spouses</vt:lpstr>
      <vt:lpstr>Best Practice:  Appearance and Dress Code Policies</vt:lpstr>
      <vt:lpstr>FOR MORE INFORMATION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Elento-Sneed</dc:creator>
  <cp:lastModifiedBy>Beverly da Silva</cp:lastModifiedBy>
  <cp:revision>135</cp:revision>
  <dcterms:created xsi:type="dcterms:W3CDTF">2015-08-04T02:47:21Z</dcterms:created>
  <dcterms:modified xsi:type="dcterms:W3CDTF">2015-11-05T00:14:31Z</dcterms:modified>
</cp:coreProperties>
</file>