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7" r:id="rId2"/>
    <p:sldId id="258" r:id="rId3"/>
    <p:sldId id="267" r:id="rId4"/>
    <p:sldId id="295" r:id="rId5"/>
    <p:sldId id="293" r:id="rId6"/>
    <p:sldId id="292" r:id="rId7"/>
    <p:sldId id="296" r:id="rId8"/>
    <p:sldId id="289" r:id="rId9"/>
    <p:sldId id="290" r:id="rId10"/>
    <p:sldId id="307" r:id="rId11"/>
    <p:sldId id="268" r:id="rId12"/>
    <p:sldId id="297" r:id="rId13"/>
    <p:sldId id="266" r:id="rId14"/>
    <p:sldId id="294" r:id="rId15"/>
    <p:sldId id="298" r:id="rId16"/>
    <p:sldId id="301" r:id="rId17"/>
    <p:sldId id="302" r:id="rId18"/>
    <p:sldId id="303" r:id="rId19"/>
    <p:sldId id="299" r:id="rId20"/>
    <p:sldId id="300" r:id="rId21"/>
    <p:sldId id="304" r:id="rId22"/>
    <p:sldId id="305" r:id="rId23"/>
    <p:sldId id="28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2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4B291-6DE5-4E6F-AA1A-F55038B2398C}" type="datetimeFigureOut">
              <a:rPr lang="en-US" smtClean="0"/>
              <a:t>9/2/2015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ED44F-DCCF-424B-8DED-EECD437EF0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591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871244-20D6-49AC-A12A-01A5B83AF79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203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871244-20D6-49AC-A12A-01A5B83AF79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184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871244-20D6-49AC-A12A-01A5B83AF79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266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324600"/>
            <a:ext cx="12192000" cy="533400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9042401" y="6459539"/>
            <a:ext cx="2350323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spc="-100" dirty="0">
                <a:solidFill>
                  <a:prstClr val="white"/>
                </a:solidFill>
                <a:ea typeface="Ebrima" panose="02000000000000000000" pitchFamily="2" charset="0"/>
                <a:cs typeface="Ebrima" panose="02000000000000000000" pitchFamily="2" charset="0"/>
              </a:rPr>
              <a:t>envision, strategize and actualize</a:t>
            </a:r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952" y="6350"/>
            <a:ext cx="6750049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198034" y="4076700"/>
            <a:ext cx="2752485" cy="824841"/>
          </a:xfrm>
          <a:noFill/>
        </p:spPr>
        <p:txBody>
          <a:bodyPr wrap="none">
            <a:spAutoFit/>
          </a:bodyPr>
          <a:lstStyle>
            <a:lvl1pPr marL="0" indent="0">
              <a:buNone/>
              <a:defRPr lang="en-US" sz="1400" spc="-4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dirty="0" smtClean="0">
                <a:latin typeface="Calibri" pitchFamily="34" charset="0"/>
                <a:ea typeface="+mn-ea"/>
                <a:cs typeface="Arial" charset="0"/>
              </a:defRPr>
            </a:lvl2pPr>
            <a:lvl3pPr>
              <a:defRPr lang="en-US" dirty="0" smtClean="0">
                <a:latin typeface="Calibri" pitchFamily="34" charset="0"/>
                <a:ea typeface="+mn-ea"/>
                <a:cs typeface="Arial" charset="0"/>
              </a:defRPr>
            </a:lvl3pPr>
            <a:lvl4pPr>
              <a:defRPr lang="en-US" dirty="0" smtClean="0">
                <a:latin typeface="Calibri" pitchFamily="34" charset="0"/>
                <a:ea typeface="+mn-ea"/>
                <a:cs typeface="Arial" charset="0"/>
              </a:defRPr>
            </a:lvl4pPr>
            <a:lvl5pPr>
              <a:defRPr lang="en-US" dirty="0">
                <a:latin typeface="Calibri" pitchFamily="34" charset="0"/>
                <a:ea typeface="+mn-ea"/>
                <a:cs typeface="Arial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 bwMode="auto">
          <a:xfrm>
            <a:off x="2403813" y="2397126"/>
            <a:ext cx="7234673" cy="830997"/>
          </a:xfrm>
          <a:prstGeom prst="rect">
            <a:avLst/>
          </a:prstGeom>
          <a:noFill/>
          <a:extLst/>
        </p:spPr>
        <p:txBody>
          <a:bodyPr wrap="none">
            <a:spAutoFit/>
          </a:bodyPr>
          <a:lstStyle>
            <a:lvl1pPr>
              <a:defRPr lang="en-US" altLang="en-US" sz="4800" spc="-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967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5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685" y="6350"/>
            <a:ext cx="2237316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838201"/>
            <a:ext cx="10972800" cy="5287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287161" y="82675"/>
            <a:ext cx="9938456" cy="523220"/>
          </a:xfrm>
          <a:prstGeom prst="rect">
            <a:avLst/>
          </a:prstGeom>
          <a:noFill/>
          <a:extLst/>
        </p:spPr>
        <p:txBody>
          <a:bodyPr>
            <a:spAutoFit/>
          </a:bodyPr>
          <a:lstStyle>
            <a:lvl1pPr>
              <a:defRPr lang="en-US" altLang="en-US" sz="2800" spc="-15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404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5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960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5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685" y="6350"/>
            <a:ext cx="2237316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287162" y="82675"/>
            <a:ext cx="9771239" cy="523220"/>
          </a:xfrm>
          <a:prstGeom prst="rect">
            <a:avLst/>
          </a:prstGeom>
          <a:noFill/>
          <a:extLst/>
        </p:spPr>
        <p:txBody>
          <a:bodyPr>
            <a:spAutoFit/>
          </a:bodyPr>
          <a:lstStyle>
            <a:lvl1pPr>
              <a:defRPr lang="en-US" altLang="en-US" sz="2800" spc="-15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838201"/>
            <a:ext cx="11586633" cy="5287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949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5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685" y="6350"/>
            <a:ext cx="2237316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2905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6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685" y="6350"/>
            <a:ext cx="2237316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884238"/>
            <a:ext cx="5689600" cy="52419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884236"/>
            <a:ext cx="5693833" cy="52419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 bwMode="auto">
          <a:xfrm>
            <a:off x="287162" y="82675"/>
            <a:ext cx="9872839" cy="523220"/>
          </a:xfrm>
          <a:prstGeom prst="rect">
            <a:avLst/>
          </a:prstGeom>
          <a:noFill/>
          <a:extLst/>
        </p:spPr>
        <p:txBody>
          <a:bodyPr>
            <a:spAutoFit/>
          </a:bodyPr>
          <a:lstStyle>
            <a:lvl1pPr>
              <a:defRPr lang="en-US" altLang="en-US" sz="2800" spc="-15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974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8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685" y="6350"/>
            <a:ext cx="2237316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762001"/>
            <a:ext cx="5691717" cy="7731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535113"/>
            <a:ext cx="5691717" cy="4591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762000"/>
            <a:ext cx="5698067" cy="7731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535113"/>
            <a:ext cx="5698067" cy="459105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82675"/>
            <a:ext cx="9855200" cy="523220"/>
          </a:xfrm>
          <a:prstGeom prst="rect">
            <a:avLst/>
          </a:prstGeom>
          <a:noFill/>
          <a:extLst/>
        </p:spPr>
        <p:txBody>
          <a:bodyPr>
            <a:spAutoFit/>
          </a:bodyPr>
          <a:lstStyle>
            <a:lvl1pPr>
              <a:defRPr lang="en-US" altLang="en-US" sz="2800" spc="-15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31543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4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685" y="6350"/>
            <a:ext cx="2237316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Placeholder 1"/>
          <p:cNvSpPr>
            <a:spLocks noGrp="1"/>
          </p:cNvSpPr>
          <p:nvPr>
            <p:ph type="title"/>
          </p:nvPr>
        </p:nvSpPr>
        <p:spPr bwMode="auto">
          <a:xfrm>
            <a:off x="287161" y="82675"/>
            <a:ext cx="9938456" cy="523220"/>
          </a:xfrm>
          <a:prstGeom prst="rect">
            <a:avLst/>
          </a:prstGeom>
          <a:noFill/>
          <a:extLst/>
        </p:spPr>
        <p:txBody>
          <a:bodyPr>
            <a:spAutoFit/>
          </a:bodyPr>
          <a:lstStyle>
            <a:lvl1pPr>
              <a:defRPr lang="en-US" altLang="en-US" sz="2800" spc="-15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926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3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685" y="6350"/>
            <a:ext cx="2237316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49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6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37317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5752" y="1435101"/>
            <a:ext cx="433493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 bwMode="auto">
          <a:xfrm>
            <a:off x="287162" y="584199"/>
            <a:ext cx="4333524" cy="850900"/>
          </a:xfrm>
          <a:prstGeom prst="rect">
            <a:avLst/>
          </a:prstGeom>
          <a:noFill/>
          <a:extLst/>
        </p:spPr>
        <p:txBody>
          <a:bodyPr anchor="b">
            <a:normAutofit/>
          </a:bodyPr>
          <a:lstStyle>
            <a:lvl1pPr>
              <a:defRPr lang="en-US" altLang="en-US" sz="2800" spc="-15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640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6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685" y="6350"/>
            <a:ext cx="2237316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9376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801079-33CE-4A48-9835-CF9C9EFBBF27}" type="datetime5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2-Sep-15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Copyright 2015 ES&amp;A, LLC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601896-4A08-4A66-8554-0FEBE554EBC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98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rloeffers@esandalaw.com" TargetMode="External"/><Relationship Id="rId2" Type="http://schemas.openxmlformats.org/officeDocument/2006/relationships/hyperlink" Target="mailto:aes@esandalaw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sandalaw.com/" TargetMode="External"/><Relationship Id="rId4" Type="http://schemas.openxmlformats.org/officeDocument/2006/relationships/hyperlink" Target="mailto:bdasilva@esandalaw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231571" y="6324600"/>
            <a:ext cx="9144000" cy="533400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05801" y="6459539"/>
            <a:ext cx="234632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spc="-100" dirty="0">
                <a:solidFill>
                  <a:prstClr val="white"/>
                </a:solidFill>
                <a:ea typeface="Ebrima" panose="02000000000000000000" pitchFamily="2" charset="0"/>
                <a:cs typeface="Ebrima" panose="02000000000000000000" pitchFamily="2" charset="0"/>
              </a:rPr>
              <a:t>envision, strategize and actualize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0" y="3149482"/>
            <a:ext cx="9144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b="1" spc="-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Ebrima" panose="02000000000000000000" pitchFamily="2" charset="0"/>
                <a:cs typeface="Ebrima" panose="02000000000000000000" pitchFamily="2" charset="0"/>
              </a:rPr>
              <a:t>Everything You Want to Know About ERISA but Failed to Ask!</a:t>
            </a:r>
            <a:endParaRPr lang="en-US" sz="3600" b="1" spc="-200" dirty="0">
              <a:solidFill>
                <a:schemeClr val="tx1">
                  <a:lumMod val="65000"/>
                  <a:lumOff val="35000"/>
                </a:schemeClr>
              </a:solidFill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341" name="TextBox 10"/>
          <p:cNvSpPr txBox="1">
            <a:spLocks noChangeArrowheads="1"/>
          </p:cNvSpPr>
          <p:nvPr/>
        </p:nvSpPr>
        <p:spPr bwMode="auto">
          <a:xfrm>
            <a:off x="1527853" y="4805907"/>
            <a:ext cx="229743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Ryan J. Loeffers</a:t>
            </a:r>
            <a:endParaRPr lang="en-US" altLang="en-US" sz="1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September 2015</a:t>
            </a:r>
            <a:endParaRPr lang="en-US" altLang="en-US" sz="1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5034" y="2245486"/>
            <a:ext cx="3599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Harlow Solid Italic" panose="04030604020F02020D02" pitchFamily="82" charset="0"/>
              </a:rPr>
              <a:t>Webinar Wednesdays</a:t>
            </a:r>
            <a:endParaRPr lang="en-US" sz="2800" b="1" dirty="0">
              <a:solidFill>
                <a:srgbClr val="C00000"/>
              </a:solidFill>
              <a:latin typeface="Harlow Solid Italic" panose="04030604020F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271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081" y="-144899"/>
            <a:ext cx="8799062" cy="107721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 smtClean="0"/>
              <a:t>Broad Liability for Plan Administrator/Fiduciaries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b="1" dirty="0" smtClean="0"/>
              <a:t>Fiduciary Duties under ERISA Section 404:</a:t>
            </a:r>
          </a:p>
          <a:p>
            <a:pPr lvl="1" eaLnBrk="1" hangingPunct="1"/>
            <a:r>
              <a:rPr lang="en-US" altLang="en-US" sz="2400" dirty="0" smtClean="0"/>
              <a:t>Act solely in the interest of the participants and beneficiaries;</a:t>
            </a:r>
          </a:p>
          <a:p>
            <a:pPr lvl="1" eaLnBrk="1" hangingPunct="1"/>
            <a:r>
              <a:rPr lang="en-US" sz="2400" dirty="0" smtClean="0"/>
              <a:t>Act with the exclusive purpose of providing benefits and defraying reasonable expenses;</a:t>
            </a:r>
          </a:p>
          <a:p>
            <a:pPr lvl="1" eaLnBrk="1" hangingPunct="1"/>
            <a:r>
              <a:rPr lang="en-US" sz="2400" dirty="0" smtClean="0"/>
              <a:t>Act with the care, skill, prudence, and diligence under the circumstances then prevailing of a prudent person;</a:t>
            </a:r>
          </a:p>
          <a:p>
            <a:pPr lvl="1" eaLnBrk="1" hangingPunct="1"/>
            <a:r>
              <a:rPr lang="en-US" sz="2400" dirty="0" smtClean="0"/>
              <a:t>Diversify plan investments to minimize risk of loss; and</a:t>
            </a:r>
          </a:p>
          <a:p>
            <a:pPr lvl="1" eaLnBrk="1" hangingPunct="1"/>
            <a:r>
              <a:rPr lang="en-US" sz="2400" dirty="0" smtClean="0"/>
              <a:t>Follow the Plan Document and other documents governing the plan, as long as they comply with ERISA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0613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081" y="101322"/>
            <a:ext cx="8419618" cy="5847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 smtClean="0"/>
              <a:t>Government </a:t>
            </a:r>
            <a:r>
              <a:rPr lang="en-US" sz="3200" b="1" dirty="0"/>
              <a:t>Oversight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b="1" dirty="0" smtClean="0"/>
              <a:t>United </a:t>
            </a:r>
            <a:r>
              <a:rPr lang="en-US" altLang="en-US" sz="2800" b="1" dirty="0"/>
              <a:t>States Department of </a:t>
            </a:r>
            <a:r>
              <a:rPr lang="en-US" altLang="en-US" sz="2800" b="1" dirty="0" smtClean="0"/>
              <a:t>Labor</a:t>
            </a:r>
          </a:p>
          <a:p>
            <a:pPr lvl="1" eaLnBrk="1" hangingPunct="1"/>
            <a:r>
              <a:rPr lang="en-US" altLang="en-US" sz="2400" dirty="0" smtClean="0"/>
              <a:t>Can sue a fiduciary or the Plan Administrator on behalf of a plan or its participants</a:t>
            </a:r>
          </a:p>
          <a:p>
            <a:pPr lvl="1" eaLnBrk="1" hangingPunct="1"/>
            <a:r>
              <a:rPr lang="en-US" altLang="en-US" sz="2400" dirty="0" smtClean="0"/>
              <a:t>Enforces penalties for failing to comply with required notices and reporting requirements</a:t>
            </a:r>
          </a:p>
          <a:p>
            <a:pPr lvl="1" eaLnBrk="1" hangingPunct="1"/>
            <a:r>
              <a:rPr lang="en-US" altLang="en-US" sz="2400" dirty="0" smtClean="0"/>
              <a:t>Issues regulations interpreting ERISA </a:t>
            </a:r>
            <a:endParaRPr lang="en-US" altLang="en-US" sz="2400" dirty="0"/>
          </a:p>
          <a:p>
            <a:pPr eaLnBrk="1" hangingPunct="1"/>
            <a:r>
              <a:rPr lang="en-US" altLang="en-US" sz="2800" b="1" dirty="0"/>
              <a:t>Internal Revenue Service</a:t>
            </a:r>
          </a:p>
          <a:p>
            <a:pPr lvl="1" eaLnBrk="1" hangingPunct="1"/>
            <a:r>
              <a:rPr lang="en-US" altLang="en-US" sz="2400" dirty="0"/>
              <a:t>Imposes excise taxes </a:t>
            </a:r>
            <a:r>
              <a:rPr lang="en-US" altLang="en-US" sz="2400" dirty="0" smtClean="0"/>
              <a:t>against fiduciaries for </a:t>
            </a:r>
            <a:r>
              <a:rPr lang="en-US" altLang="en-US" sz="2400" dirty="0"/>
              <a:t>prohibited transactions</a:t>
            </a:r>
          </a:p>
          <a:p>
            <a:pPr lvl="1" eaLnBrk="1" hangingPunct="1"/>
            <a:r>
              <a:rPr lang="en-US" altLang="en-US" sz="2400" dirty="0"/>
              <a:t>Revokes tax-exempt status for </a:t>
            </a:r>
            <a:r>
              <a:rPr lang="en-US" altLang="en-US" sz="2400" dirty="0" smtClean="0"/>
              <a:t>non-compliant plans</a:t>
            </a:r>
          </a:p>
          <a:p>
            <a:pPr lvl="1" eaLnBrk="1" hangingPunct="1"/>
            <a:r>
              <a:rPr lang="en-US" altLang="en-US" sz="2400" dirty="0" smtClean="0"/>
              <a:t>Primary focus is pension plans (though also regulates some aspects of welfare plans)</a:t>
            </a:r>
            <a:endParaRPr lang="en-US" alt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70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081" y="101322"/>
            <a:ext cx="8419618" cy="5847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 smtClean="0"/>
              <a:t>Government Oversight (Cont’d)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b="1" dirty="0" smtClean="0"/>
              <a:t>Pension </a:t>
            </a:r>
            <a:r>
              <a:rPr lang="en-US" altLang="en-US" sz="2800" b="1" dirty="0"/>
              <a:t>Benefit Guaranty Corporation</a:t>
            </a:r>
            <a:r>
              <a:rPr lang="en-US" altLang="en-US" sz="2800" dirty="0"/>
              <a:t> (</a:t>
            </a:r>
            <a:r>
              <a:rPr lang="en-US" altLang="en-US" sz="2800" u="sng" dirty="0"/>
              <a:t>defined benefit pension plans only</a:t>
            </a:r>
            <a:r>
              <a:rPr lang="en-US" altLang="en-US" sz="2800" dirty="0"/>
              <a:t>)</a:t>
            </a:r>
          </a:p>
          <a:p>
            <a:pPr lvl="1" eaLnBrk="1" hangingPunct="1"/>
            <a:r>
              <a:rPr lang="en-US" altLang="en-US" sz="2400" dirty="0"/>
              <a:t>Insures defined benefit pension plans, similar to how the FDIC insures </a:t>
            </a:r>
            <a:r>
              <a:rPr lang="en-US" altLang="en-US" sz="2400" dirty="0" smtClean="0"/>
              <a:t>bank deposits</a:t>
            </a:r>
          </a:p>
          <a:p>
            <a:pPr lvl="1" eaLnBrk="1" hangingPunct="1"/>
            <a:r>
              <a:rPr lang="en-US" altLang="en-US" sz="2400" dirty="0" smtClean="0"/>
              <a:t>Oversees poorly funded defined benefit pension plans</a:t>
            </a:r>
          </a:p>
          <a:p>
            <a:pPr lvl="1" eaLnBrk="1" hangingPunct="1"/>
            <a:r>
              <a:rPr lang="en-US" altLang="en-US" sz="2400" dirty="0" smtClean="0"/>
              <a:t>Oversees defined benefit pension plans during employer bankruptcy</a:t>
            </a:r>
          </a:p>
          <a:p>
            <a:pPr lvl="1" eaLnBrk="1" hangingPunct="1"/>
            <a:r>
              <a:rPr lang="en-US" altLang="en-US" sz="2400" dirty="0" smtClean="0"/>
              <a:t>Regulates plans in mergers and acquisitions – cannot negotiate how plan assets will be distributed; must be allocated per ERISA</a:t>
            </a:r>
            <a:endParaRPr lang="en-US" alt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23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2922" y="101152"/>
            <a:ext cx="8373319" cy="5847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 smtClean="0"/>
              <a:t>Plan Design Limitations</a:t>
            </a:r>
            <a:endParaRPr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5031" y="1135282"/>
            <a:ext cx="10972802" cy="4779381"/>
          </a:xfrm>
        </p:spPr>
        <p:txBody>
          <a:bodyPr/>
          <a:lstStyle/>
          <a:p>
            <a:pPr eaLnBrk="1" hangingPunct="1"/>
            <a:r>
              <a:rPr lang="en-US" altLang="en-US" sz="2800" b="1" dirty="0" smtClean="0"/>
              <a:t>Tax-Qualified Plans</a:t>
            </a:r>
          </a:p>
          <a:p>
            <a:pPr lvl="1" eaLnBrk="1" hangingPunct="1"/>
            <a:r>
              <a:rPr lang="en-US" altLang="en-US" sz="2400" dirty="0" smtClean="0"/>
              <a:t>Must </a:t>
            </a:r>
            <a:r>
              <a:rPr lang="en-US" altLang="en-US" sz="2400" dirty="0"/>
              <a:t>i</a:t>
            </a:r>
            <a:r>
              <a:rPr lang="en-US" altLang="en-US" sz="2400" dirty="0" smtClean="0"/>
              <a:t>nclude all the required provisions stated into the Internal Revenue Code into the Plan</a:t>
            </a:r>
          </a:p>
          <a:p>
            <a:pPr lvl="2" eaLnBrk="1" hangingPunct="1"/>
            <a:r>
              <a:rPr lang="en-US" altLang="en-US" dirty="0" smtClean="0"/>
              <a:t>Cannot require that a participant work more than a year to participate</a:t>
            </a:r>
          </a:p>
          <a:p>
            <a:pPr lvl="2" eaLnBrk="1" hangingPunct="1"/>
            <a:r>
              <a:rPr lang="en-US" altLang="en-US" dirty="0" smtClean="0"/>
              <a:t>Cannot discriminate in favor of highly compensated employees (almost all ERISA plans)</a:t>
            </a:r>
          </a:p>
          <a:p>
            <a:pPr lvl="2" eaLnBrk="1" hangingPunct="1"/>
            <a:r>
              <a:rPr lang="en-US" altLang="en-US" dirty="0" smtClean="0"/>
              <a:t>Cannot exclude employees that work at least 1,000 hours per year (pension plan)</a:t>
            </a:r>
          </a:p>
          <a:p>
            <a:pPr eaLnBrk="1" hangingPunct="1"/>
            <a:r>
              <a:rPr lang="en-US" altLang="en-US" sz="2800" b="1" dirty="0" smtClean="0"/>
              <a:t>All ERISA Plans</a:t>
            </a:r>
          </a:p>
          <a:p>
            <a:pPr lvl="1" eaLnBrk="1" hangingPunct="1"/>
            <a:r>
              <a:rPr lang="en-US" altLang="en-US" sz="2400" dirty="0" smtClean="0"/>
              <a:t>Cannot allow employees to assign their benefits to others</a:t>
            </a:r>
          </a:p>
          <a:p>
            <a:pPr lvl="1" eaLnBrk="1" hangingPunct="1"/>
            <a:r>
              <a:rPr lang="en-US" altLang="en-US" sz="2400" dirty="0" smtClean="0"/>
              <a:t>Cannot limit the liability of the Plan Administrator or fiduciaries</a:t>
            </a:r>
          </a:p>
          <a:p>
            <a:pPr lvl="1" eaLnBrk="1" hangingPunct="1"/>
            <a:r>
              <a:rPr lang="en-US" altLang="en-US" sz="2400" dirty="0" smtClean="0"/>
              <a:t>Must comply with documentation and notice requirements</a:t>
            </a:r>
          </a:p>
        </p:txBody>
      </p:sp>
    </p:spTree>
    <p:extLst>
      <p:ext uri="{BB962C8B-B14F-4D97-AF65-F5344CB8AC3E}">
        <p14:creationId xmlns:p14="http://schemas.microsoft.com/office/powerpoint/2010/main" val="99418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2922" y="101152"/>
            <a:ext cx="8373319" cy="5847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 smtClean="0"/>
              <a:t>Documentation Requirements</a:t>
            </a:r>
            <a:endParaRPr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5031" y="1135282"/>
            <a:ext cx="10972802" cy="4779381"/>
          </a:xfrm>
        </p:spPr>
        <p:txBody>
          <a:bodyPr/>
          <a:lstStyle/>
          <a:p>
            <a:pPr eaLnBrk="1" hangingPunct="1"/>
            <a:r>
              <a:rPr lang="en-US" altLang="en-US" sz="2800" b="1" dirty="0" smtClean="0"/>
              <a:t>Plan Document</a:t>
            </a:r>
          </a:p>
          <a:p>
            <a:pPr lvl="1" eaLnBrk="1" hangingPunct="1"/>
            <a:r>
              <a:rPr lang="en-US" altLang="en-US" sz="2400" dirty="0" smtClean="0"/>
              <a:t>All details about eligibility, benefits provided, premiums/contributions payable by the employees and employer, etc.</a:t>
            </a:r>
          </a:p>
          <a:p>
            <a:pPr lvl="1" eaLnBrk="1" hangingPunct="1"/>
            <a:r>
              <a:rPr lang="en-US" altLang="en-US" sz="2400" dirty="0" smtClean="0"/>
              <a:t>Each Plan must have its own Plan Document (can combine multiple benefits into a single plans – e.g. health, dental, and life insurance in a single plan)</a:t>
            </a:r>
          </a:p>
          <a:p>
            <a:pPr lvl="1" eaLnBrk="1" hangingPunct="1"/>
            <a:r>
              <a:rPr lang="en-US" altLang="en-US" sz="2400" dirty="0" smtClean="0"/>
              <a:t>The Plan Administrator </a:t>
            </a:r>
            <a:r>
              <a:rPr lang="en-US" altLang="en-US" sz="2400" u="sng" dirty="0" smtClean="0"/>
              <a:t>must</a:t>
            </a:r>
            <a:r>
              <a:rPr lang="en-US" altLang="en-US" sz="2400" dirty="0" smtClean="0"/>
              <a:t> follow the terms of the Plan Document</a:t>
            </a:r>
          </a:p>
          <a:p>
            <a:pPr lvl="2" eaLnBrk="1" hangingPunct="1"/>
            <a:r>
              <a:rPr lang="en-US" altLang="en-US" dirty="0" smtClean="0"/>
              <a:t>The Plan cannot provide benefits to an employee that is not eligible, even if the employer wants to extend that employee benefits</a:t>
            </a:r>
          </a:p>
          <a:p>
            <a:pPr eaLnBrk="1" hangingPunct="1"/>
            <a:r>
              <a:rPr lang="en-US" altLang="en-US" sz="2800" b="1" dirty="0" smtClean="0"/>
              <a:t>Summary Plan Description</a:t>
            </a:r>
          </a:p>
          <a:p>
            <a:pPr lvl="1" eaLnBrk="1" hangingPunct="1"/>
            <a:r>
              <a:rPr lang="en-US" altLang="en-US" sz="2400" dirty="0" smtClean="0"/>
              <a:t>A summary of the Plan Document </a:t>
            </a:r>
            <a:r>
              <a:rPr lang="en-US" altLang="en-US" sz="2400" dirty="0" smtClean="0"/>
              <a:t>must </a:t>
            </a:r>
            <a:r>
              <a:rPr lang="en-US" altLang="en-US" sz="2400" dirty="0" smtClean="0"/>
              <a:t>be updated every 5 years if revised, or every 10 years if not revised</a:t>
            </a:r>
          </a:p>
        </p:txBody>
      </p:sp>
    </p:spTree>
    <p:extLst>
      <p:ext uri="{BB962C8B-B14F-4D97-AF65-F5344CB8AC3E}">
        <p14:creationId xmlns:p14="http://schemas.microsoft.com/office/powerpoint/2010/main" val="197880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2922" y="101152"/>
            <a:ext cx="8373319" cy="5847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 smtClean="0"/>
              <a:t>Notice Requirements</a:t>
            </a:r>
            <a:endParaRPr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5031" y="914847"/>
            <a:ext cx="10972802" cy="4779381"/>
          </a:xfrm>
        </p:spPr>
        <p:txBody>
          <a:bodyPr/>
          <a:lstStyle/>
          <a:p>
            <a:pPr eaLnBrk="1" hangingPunct="1"/>
            <a:r>
              <a:rPr lang="en-US" altLang="en-US" sz="2800" b="1" dirty="0" smtClean="0"/>
              <a:t>Form 5500</a:t>
            </a:r>
          </a:p>
          <a:p>
            <a:pPr lvl="1" eaLnBrk="1" hangingPunct="1"/>
            <a:r>
              <a:rPr lang="en-US" altLang="en-US" sz="2400" dirty="0" smtClean="0"/>
              <a:t>Informational tax return filed with the U.S. DOL</a:t>
            </a:r>
          </a:p>
          <a:p>
            <a:pPr lvl="1" eaLnBrk="1" hangingPunct="1"/>
            <a:r>
              <a:rPr lang="en-US" altLang="en-US" sz="2400" dirty="0" smtClean="0"/>
              <a:t>Required for all pension plans and welfare plans with over 100 participants</a:t>
            </a:r>
          </a:p>
          <a:p>
            <a:pPr eaLnBrk="1" hangingPunct="1"/>
            <a:r>
              <a:rPr lang="en-US" altLang="en-US" sz="2800" b="1" dirty="0" smtClean="0"/>
              <a:t>Summary Annual Report (SAR)</a:t>
            </a:r>
          </a:p>
          <a:p>
            <a:pPr lvl="1" eaLnBrk="1" hangingPunct="1"/>
            <a:r>
              <a:rPr lang="en-US" altLang="en-US" sz="2400" dirty="0" smtClean="0"/>
              <a:t>Narrative description of the Form 5500 send to participants annually</a:t>
            </a:r>
          </a:p>
          <a:p>
            <a:pPr lvl="1" eaLnBrk="1" hangingPunct="1"/>
            <a:r>
              <a:rPr lang="en-US" altLang="en-US" sz="2400" dirty="0" smtClean="0"/>
              <a:t>Form SAR is included in DOL regulations</a:t>
            </a:r>
          </a:p>
          <a:p>
            <a:pPr eaLnBrk="1" hangingPunct="1"/>
            <a:r>
              <a:rPr lang="en-US" altLang="en-US" sz="2800" b="1" dirty="0" smtClean="0"/>
              <a:t>Summary of Material Modifications</a:t>
            </a:r>
          </a:p>
          <a:p>
            <a:pPr lvl="1" eaLnBrk="1" hangingPunct="1"/>
            <a:r>
              <a:rPr lang="en-US" altLang="en-US" sz="2400" dirty="0" smtClean="0"/>
              <a:t>Narrative notice sent to participants when the Plan is amended</a:t>
            </a:r>
          </a:p>
          <a:p>
            <a:pPr eaLnBrk="1" hangingPunct="1"/>
            <a:r>
              <a:rPr lang="en-US" altLang="en-US" sz="2800" b="1" dirty="0" smtClean="0"/>
              <a:t>408(b)(2) Notices</a:t>
            </a:r>
            <a:r>
              <a:rPr lang="en-US" altLang="en-US" sz="2800" dirty="0" smtClean="0"/>
              <a:t> (pension plans only; eventually welfare plans)</a:t>
            </a:r>
          </a:p>
          <a:p>
            <a:pPr eaLnBrk="1" hangingPunct="1"/>
            <a:r>
              <a:rPr lang="en-US" altLang="en-US" sz="2800" b="1" dirty="0" smtClean="0"/>
              <a:t>Summary of Benefits and Coverage (Health Plans)</a:t>
            </a:r>
          </a:p>
          <a:p>
            <a:pPr lvl="1" eaLnBrk="1" hangingPunct="1"/>
            <a:r>
              <a:rPr lang="en-US" altLang="en-US" sz="2400" dirty="0" smtClean="0"/>
              <a:t>8 page summary of health benefits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7853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2922" y="101152"/>
            <a:ext cx="8373319" cy="5847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 smtClean="0"/>
              <a:t>Your Benefits Team</a:t>
            </a:r>
            <a:endParaRPr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5031" y="1135282"/>
            <a:ext cx="10972802" cy="4779381"/>
          </a:xfrm>
        </p:spPr>
        <p:txBody>
          <a:bodyPr/>
          <a:lstStyle/>
          <a:p>
            <a:pPr eaLnBrk="1" hangingPunct="1"/>
            <a:r>
              <a:rPr lang="en-US" altLang="en-US" sz="2800" b="1" dirty="0" smtClean="0"/>
              <a:t>Plan Sponsor</a:t>
            </a:r>
          </a:p>
          <a:p>
            <a:pPr lvl="1" eaLnBrk="1" hangingPunct="1"/>
            <a:r>
              <a:rPr lang="en-US" altLang="en-US" sz="2400" dirty="0" smtClean="0"/>
              <a:t>Employer establishing the plan (aka you!)</a:t>
            </a:r>
          </a:p>
          <a:p>
            <a:pPr eaLnBrk="1" hangingPunct="1"/>
            <a:r>
              <a:rPr lang="en-US" altLang="en-US" sz="2800" b="1" dirty="0" smtClean="0"/>
              <a:t>Plan Administrator</a:t>
            </a:r>
          </a:p>
          <a:p>
            <a:pPr lvl="1" eaLnBrk="1" hangingPunct="1"/>
            <a:r>
              <a:rPr lang="en-US" altLang="en-US" sz="2400" dirty="0" smtClean="0"/>
              <a:t>Primary liability and primary duty to oversee the Plan</a:t>
            </a:r>
          </a:p>
          <a:p>
            <a:pPr lvl="1" eaLnBrk="1" hangingPunct="1"/>
            <a:r>
              <a:rPr lang="en-US" altLang="en-US" sz="2400" dirty="0" smtClean="0"/>
              <a:t>Normally the employer </a:t>
            </a:r>
          </a:p>
          <a:p>
            <a:pPr eaLnBrk="1" hangingPunct="1"/>
            <a:r>
              <a:rPr lang="en-US" altLang="en-US" sz="2800" b="1" dirty="0" smtClean="0"/>
              <a:t>Third Party Administrator</a:t>
            </a:r>
          </a:p>
          <a:p>
            <a:pPr lvl="1" eaLnBrk="1" hangingPunct="1"/>
            <a:r>
              <a:rPr lang="en-US" altLang="en-US" sz="2400" dirty="0" smtClean="0"/>
              <a:t>Entity hired by the Plan Administrator to conduct day-to-day activities of the Plan</a:t>
            </a:r>
          </a:p>
          <a:p>
            <a:pPr lvl="1" eaLnBrk="1" hangingPunct="1"/>
            <a:r>
              <a:rPr lang="en-US" altLang="en-US" sz="2400" dirty="0" smtClean="0"/>
              <a:t>Large employers may administer the Plan themselves </a:t>
            </a:r>
          </a:p>
        </p:txBody>
      </p:sp>
    </p:spTree>
    <p:extLst>
      <p:ext uri="{BB962C8B-B14F-4D97-AF65-F5344CB8AC3E}">
        <p14:creationId xmlns:p14="http://schemas.microsoft.com/office/powerpoint/2010/main" val="2769162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2922" y="101152"/>
            <a:ext cx="8373319" cy="5847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 smtClean="0"/>
              <a:t>Your Benefits Team (Cont’d)</a:t>
            </a:r>
            <a:endParaRPr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5031" y="1135282"/>
            <a:ext cx="10972802" cy="4779381"/>
          </a:xfrm>
        </p:spPr>
        <p:txBody>
          <a:bodyPr/>
          <a:lstStyle/>
          <a:p>
            <a:pPr eaLnBrk="1" hangingPunct="1"/>
            <a:r>
              <a:rPr lang="en-US" altLang="en-US" sz="2800" b="1" dirty="0" smtClean="0"/>
              <a:t>Benefits Consultant</a:t>
            </a:r>
          </a:p>
          <a:p>
            <a:pPr lvl="1" eaLnBrk="1" hangingPunct="1"/>
            <a:r>
              <a:rPr lang="en-US" altLang="en-US" sz="2400" dirty="0" smtClean="0"/>
              <a:t>Assists the Plan Administrator with routine notices and questions about plan administration</a:t>
            </a:r>
          </a:p>
          <a:p>
            <a:pPr lvl="1" eaLnBrk="1" hangingPunct="1"/>
            <a:r>
              <a:rPr lang="en-US" altLang="en-US" sz="2400" dirty="0" smtClean="0"/>
              <a:t>May draft simple plan documents</a:t>
            </a:r>
          </a:p>
          <a:p>
            <a:pPr eaLnBrk="1" hangingPunct="1"/>
            <a:r>
              <a:rPr lang="en-US" altLang="en-US" sz="2800" b="1" dirty="0" smtClean="0"/>
              <a:t>Insurance Broker</a:t>
            </a:r>
          </a:p>
          <a:p>
            <a:pPr lvl="1" eaLnBrk="1" hangingPunct="1"/>
            <a:r>
              <a:rPr lang="en-US" altLang="en-US" sz="2400" dirty="0" smtClean="0"/>
              <a:t>INDEPENDENT salesperson for the employee benefits insurance products</a:t>
            </a:r>
          </a:p>
          <a:p>
            <a:pPr lvl="1" eaLnBrk="1" hangingPunct="1"/>
            <a:r>
              <a:rPr lang="en-US" altLang="en-US" sz="2400" dirty="0" smtClean="0"/>
              <a:t>Educates and helps Plan Administrator choose insurance products</a:t>
            </a:r>
          </a:p>
          <a:p>
            <a:pPr eaLnBrk="1" hangingPunct="1"/>
            <a:r>
              <a:rPr lang="en-US" altLang="en-US" sz="2800" b="1" dirty="0" smtClean="0"/>
              <a:t>Investment Advisor</a:t>
            </a:r>
          </a:p>
          <a:p>
            <a:pPr lvl="1" eaLnBrk="1" hangingPunct="1"/>
            <a:r>
              <a:rPr lang="en-US" altLang="en-US" sz="2400" dirty="0" smtClean="0"/>
              <a:t>Chooses or recommends investments for the Plan</a:t>
            </a:r>
            <a:endParaRPr lang="en-US" altLang="en-US" sz="2400" dirty="0"/>
          </a:p>
          <a:p>
            <a:pPr marL="0" indent="0" eaLnBrk="1" hangingPunct="1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438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2922" y="101152"/>
            <a:ext cx="8373319" cy="5847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 smtClean="0"/>
              <a:t>Your Benefits Team (Cont’d)</a:t>
            </a:r>
            <a:endParaRPr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5031" y="1135282"/>
            <a:ext cx="10972802" cy="4779381"/>
          </a:xfrm>
        </p:spPr>
        <p:txBody>
          <a:bodyPr/>
          <a:lstStyle/>
          <a:p>
            <a:pPr eaLnBrk="1" hangingPunct="1"/>
            <a:r>
              <a:rPr lang="en-US" altLang="en-US" sz="2800" b="1" dirty="0" smtClean="0"/>
              <a:t>Legal Counsel</a:t>
            </a:r>
          </a:p>
          <a:p>
            <a:pPr lvl="1" eaLnBrk="1" hangingPunct="1"/>
            <a:r>
              <a:rPr lang="en-US" altLang="en-US" sz="2400" dirty="0" smtClean="0"/>
              <a:t>Assists the Plan Administrator with complex issues</a:t>
            </a:r>
          </a:p>
          <a:p>
            <a:pPr lvl="1" eaLnBrk="1" hangingPunct="1"/>
            <a:r>
              <a:rPr lang="en-US" altLang="en-US" sz="2400" dirty="0" smtClean="0"/>
              <a:t>Ensures governing documents are legally compliant</a:t>
            </a:r>
          </a:p>
          <a:p>
            <a:pPr lvl="1" eaLnBrk="1" hangingPunct="1"/>
            <a:r>
              <a:rPr lang="en-US" altLang="en-US" sz="2400" dirty="0" smtClean="0"/>
              <a:t>Assists with revising plan documents pursuant to Plan Sponsor’s Instructions</a:t>
            </a:r>
          </a:p>
          <a:p>
            <a:pPr lvl="1" eaLnBrk="1" hangingPunct="1"/>
            <a:r>
              <a:rPr lang="en-US" altLang="en-US" sz="2400" dirty="0" smtClean="0"/>
              <a:t>Assists with litigation and agency investigations</a:t>
            </a:r>
          </a:p>
          <a:p>
            <a:pPr lvl="1" eaLnBrk="1" hangingPunct="1"/>
            <a:r>
              <a:rPr lang="en-US" altLang="en-US" sz="2400" dirty="0" smtClean="0"/>
              <a:t>Assists with correcting plan administration errors</a:t>
            </a:r>
          </a:p>
          <a:p>
            <a:pPr lvl="1" eaLnBrk="1" hangingPunct="1"/>
            <a:r>
              <a:rPr lang="en-US" altLang="en-US" sz="2400" dirty="0" smtClean="0"/>
              <a:t>Assists with project management and service provider management</a:t>
            </a:r>
          </a:p>
          <a:p>
            <a:pPr lvl="1" eaLnBrk="1" hangingPunct="1"/>
            <a:endParaRPr lang="en-US" altLang="en-US" sz="2000" dirty="0"/>
          </a:p>
          <a:p>
            <a:pPr marL="0" indent="0" eaLnBrk="1" hangingPunct="1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1186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2922" y="101152"/>
            <a:ext cx="8373319" cy="5847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 smtClean="0"/>
              <a:t>Common Plan Administration Errors</a:t>
            </a:r>
            <a:endParaRPr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5031" y="923011"/>
            <a:ext cx="10972802" cy="4779381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990033"/>
                </a:solidFill>
              </a:rPr>
              <a:t>Prohibited Transactions</a:t>
            </a:r>
          </a:p>
          <a:p>
            <a:pPr lvl="1" eaLnBrk="1" hangingPunct="1"/>
            <a:r>
              <a:rPr lang="en-US" altLang="en-US" sz="2400" dirty="0" smtClean="0"/>
              <a:t>Transactions that are per se illegal under ERISA</a:t>
            </a:r>
          </a:p>
          <a:p>
            <a:pPr lvl="1" eaLnBrk="1" hangingPunct="1"/>
            <a:r>
              <a:rPr lang="en-US" altLang="en-US" sz="2400" dirty="0" smtClean="0"/>
              <a:t>Does not matter if the transaction is beneficial to the Plan</a:t>
            </a:r>
          </a:p>
          <a:p>
            <a:pPr lvl="2" eaLnBrk="1" hangingPunct="1"/>
            <a:r>
              <a:rPr lang="en-US" altLang="en-US" dirty="0"/>
              <a:t>e</a:t>
            </a:r>
            <a:r>
              <a:rPr lang="en-US" altLang="en-US" dirty="0" smtClean="0"/>
              <a:t>.g. </a:t>
            </a:r>
            <a:r>
              <a:rPr lang="en-US" altLang="en-US" dirty="0" smtClean="0"/>
              <a:t>Employer cannot sell assets to the plan, even if sold at significantly less than FMV</a:t>
            </a:r>
          </a:p>
          <a:p>
            <a:pPr lvl="1" eaLnBrk="1" hangingPunct="1"/>
            <a:r>
              <a:rPr lang="en-US" altLang="en-US" sz="2400" dirty="0" smtClean="0"/>
              <a:t>May file with amnesty programs with IRS and DOL to limit liability after prohibited transaction is made</a:t>
            </a:r>
          </a:p>
          <a:p>
            <a:pPr eaLnBrk="1" hangingPunct="1"/>
            <a:r>
              <a:rPr lang="en-US" altLang="en-US" sz="2800" b="1" dirty="0" smtClean="0">
                <a:solidFill>
                  <a:srgbClr val="990033"/>
                </a:solidFill>
              </a:rPr>
              <a:t>Delinquent Form 5500 filings</a:t>
            </a:r>
          </a:p>
          <a:p>
            <a:pPr lvl="1" eaLnBrk="1" hangingPunct="1"/>
            <a:r>
              <a:rPr lang="en-US" altLang="en-US" sz="2400" dirty="0" smtClean="0"/>
              <a:t>Can file delinquent Form 5500s and pay a significantly reduced fine</a:t>
            </a:r>
          </a:p>
          <a:p>
            <a:pPr eaLnBrk="1" hangingPunct="1"/>
            <a:r>
              <a:rPr lang="en-US" altLang="en-US" sz="2800" b="1" dirty="0" smtClean="0">
                <a:solidFill>
                  <a:srgbClr val="990033"/>
                </a:solidFill>
              </a:rPr>
              <a:t>Not filing notices special notices for specific types of plans</a:t>
            </a:r>
          </a:p>
          <a:p>
            <a:pPr lvl="1" eaLnBrk="1" hangingPunct="1"/>
            <a:r>
              <a:rPr lang="en-US" altLang="en-US" sz="2400" dirty="0" smtClean="0"/>
              <a:t>Form M-1 for Multiple Employer Welfare Arrangement (“MEWA”) plans</a:t>
            </a:r>
          </a:p>
          <a:p>
            <a:pPr lvl="1" eaLnBrk="1" hangingPunct="1"/>
            <a:r>
              <a:rPr lang="en-US" altLang="en-US" sz="2400" dirty="0" smtClean="0"/>
              <a:t>404(a)(1) notices for 401(k) plan</a:t>
            </a:r>
          </a:p>
        </p:txBody>
      </p:sp>
    </p:spTree>
    <p:extLst>
      <p:ext uri="{BB962C8B-B14F-4D97-AF65-F5344CB8AC3E}">
        <p14:creationId xmlns:p14="http://schemas.microsoft.com/office/powerpoint/2010/main" val="157186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033" y="96129"/>
            <a:ext cx="8442767" cy="5847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 smtClean="0"/>
              <a:t>What is ERISA?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033" y="1127573"/>
            <a:ext cx="9817543" cy="4625046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Stands for “Employee Retirement Income Security Act of 1974”</a:t>
            </a:r>
          </a:p>
          <a:p>
            <a:pPr eaLnBrk="1" hangingPunct="1"/>
            <a:r>
              <a:rPr lang="en-US" altLang="en-US" sz="2800" dirty="0" smtClean="0"/>
              <a:t>The federal law that regulates employee benefit “plans”</a:t>
            </a:r>
            <a:endParaRPr lang="en-US" altLang="en-US" sz="2000" dirty="0" smtClean="0"/>
          </a:p>
          <a:p>
            <a:pPr eaLnBrk="1" hangingPunct="1"/>
            <a:r>
              <a:rPr lang="en-US" altLang="en-US" sz="2800" dirty="0" smtClean="0"/>
              <a:t>Excludes government plans and church plans</a:t>
            </a:r>
          </a:p>
          <a:p>
            <a:pPr eaLnBrk="1" hangingPunct="1"/>
            <a:r>
              <a:rPr lang="en-US" altLang="en-US" sz="2800" dirty="0" smtClean="0"/>
              <a:t>Preempts most state laws that </a:t>
            </a:r>
            <a:r>
              <a:rPr lang="en-US" altLang="en-US" sz="2800" dirty="0" smtClean="0"/>
              <a:t>regulate </a:t>
            </a:r>
            <a:r>
              <a:rPr lang="en-US" altLang="en-US" sz="2800" dirty="0" smtClean="0"/>
              <a:t>employee benefit plans</a:t>
            </a:r>
          </a:p>
          <a:p>
            <a:pPr lvl="1" eaLnBrk="1" hangingPunct="1"/>
            <a:r>
              <a:rPr lang="en-US" altLang="en-US" sz="2400" dirty="0" smtClean="0"/>
              <a:t>Does </a:t>
            </a:r>
            <a:r>
              <a:rPr lang="en-US" altLang="en-US" sz="2400" u="sng" dirty="0" smtClean="0"/>
              <a:t>NOT</a:t>
            </a:r>
            <a:r>
              <a:rPr lang="en-US" altLang="en-US" sz="2400" dirty="0" smtClean="0"/>
              <a:t> preempt:</a:t>
            </a:r>
          </a:p>
          <a:p>
            <a:pPr lvl="2" eaLnBrk="1" hangingPunct="1"/>
            <a:r>
              <a:rPr lang="en-US" altLang="en-US" dirty="0" smtClean="0"/>
              <a:t>Hawaii Prepaid Healthcare Act</a:t>
            </a:r>
          </a:p>
          <a:p>
            <a:pPr lvl="2" eaLnBrk="1" hangingPunct="1"/>
            <a:r>
              <a:rPr lang="en-US" altLang="en-US" dirty="0" smtClean="0"/>
              <a:t>State insurance laws</a:t>
            </a:r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7876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2922" y="101152"/>
            <a:ext cx="8373319" cy="5847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 smtClean="0"/>
              <a:t>Common Plan Administration Errors</a:t>
            </a:r>
            <a:endParaRPr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5031" y="1135282"/>
            <a:ext cx="10972802" cy="4779381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990033"/>
                </a:solidFill>
              </a:rPr>
              <a:t>Not following the plan document</a:t>
            </a:r>
          </a:p>
          <a:p>
            <a:pPr lvl="1" eaLnBrk="1" hangingPunct="1"/>
            <a:r>
              <a:rPr lang="en-US" altLang="en-US" sz="2400" dirty="0" err="1" smtClean="0"/>
              <a:t>e.g</a:t>
            </a:r>
            <a:r>
              <a:rPr lang="en-US" altLang="en-US" sz="2400" dirty="0" smtClean="0"/>
              <a:t> not providing matching contributions in a pension plan</a:t>
            </a:r>
            <a:endParaRPr lang="en-US" altLang="en-US" sz="2400" dirty="0"/>
          </a:p>
          <a:p>
            <a:pPr eaLnBrk="1" hangingPunct="1"/>
            <a:r>
              <a:rPr lang="en-US" altLang="en-US" sz="2800" b="1" dirty="0" smtClean="0">
                <a:solidFill>
                  <a:srgbClr val="990033"/>
                </a:solidFill>
              </a:rPr>
              <a:t>Plan not updated to comply with new laws</a:t>
            </a:r>
          </a:p>
          <a:p>
            <a:pPr lvl="1" eaLnBrk="1" hangingPunct="1"/>
            <a:r>
              <a:rPr lang="en-US" altLang="en-US" sz="2400" dirty="0" smtClean="0"/>
              <a:t>Plan must be updated on a rolling basis based on the last digit of the plan sponsor’s FEIN.</a:t>
            </a:r>
          </a:p>
          <a:p>
            <a:pPr lvl="1" eaLnBrk="1" hangingPunct="1"/>
            <a:r>
              <a:rPr lang="en-US" altLang="en-US" sz="2400" dirty="0" smtClean="0"/>
              <a:t>Must file notice with IRS that correction was made</a:t>
            </a:r>
          </a:p>
          <a:p>
            <a:pPr eaLnBrk="1" hangingPunct="1"/>
            <a:r>
              <a:rPr lang="en-US" altLang="en-US" sz="2800" b="1" dirty="0" smtClean="0">
                <a:solidFill>
                  <a:srgbClr val="990033"/>
                </a:solidFill>
              </a:rPr>
              <a:t>Not supervising or monitoring plan service providers</a:t>
            </a:r>
          </a:p>
          <a:p>
            <a:pPr lvl="1" eaLnBrk="1" hangingPunct="1"/>
            <a:r>
              <a:rPr lang="en-US" altLang="en-US" sz="2400" dirty="0" smtClean="0"/>
              <a:t>Investment advisors must be given benchmarks and terminated if they fall below benchmarks for too long</a:t>
            </a:r>
          </a:p>
          <a:p>
            <a:pPr lvl="1" eaLnBrk="1" hangingPunct="1"/>
            <a:r>
              <a:rPr lang="en-US" altLang="en-US" sz="2400" dirty="0" smtClean="0"/>
              <a:t>Plan Administrator has a duty to monitor all service providers, even if it outsources its duties</a:t>
            </a:r>
          </a:p>
          <a:p>
            <a:pPr lvl="1" eaLnBrk="1" hangingPunct="1"/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30174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2922" y="101152"/>
            <a:ext cx="8373319" cy="5847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 smtClean="0"/>
              <a:t>Best Practices</a:t>
            </a:r>
            <a:endParaRPr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5031" y="1135282"/>
            <a:ext cx="10972802" cy="4779381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Organize your Benefits Team so service providers work together</a:t>
            </a:r>
          </a:p>
          <a:p>
            <a:pPr eaLnBrk="1" hangingPunct="1"/>
            <a:r>
              <a:rPr lang="en-US" altLang="en-US" sz="2800" dirty="0" smtClean="0"/>
              <a:t>Keep all governing documents well organized</a:t>
            </a:r>
          </a:p>
          <a:p>
            <a:pPr eaLnBrk="1" hangingPunct="1"/>
            <a:r>
              <a:rPr lang="en-US" altLang="en-US" sz="2800" dirty="0" smtClean="0"/>
              <a:t>Plan Document and investment records should be kept </a:t>
            </a:r>
            <a:r>
              <a:rPr lang="en-US" altLang="en-US" sz="2800" u="sng" dirty="0" smtClean="0"/>
              <a:t>permanently</a:t>
            </a:r>
          </a:p>
          <a:p>
            <a:pPr eaLnBrk="1" hangingPunct="1"/>
            <a:r>
              <a:rPr lang="en-US" altLang="en-US" sz="2800" dirty="0" smtClean="0"/>
              <a:t>Routinely perform new requests for proposals for service providers</a:t>
            </a:r>
          </a:p>
          <a:p>
            <a:pPr eaLnBrk="1" hangingPunct="1"/>
            <a:r>
              <a:rPr lang="en-US" altLang="en-US" sz="2800" dirty="0" smtClean="0"/>
              <a:t>Have an occasional “check-up” of your Plan Documents for compliance with ERISA </a:t>
            </a:r>
          </a:p>
          <a:p>
            <a:pPr eaLnBrk="1" hangingPunct="1"/>
            <a:r>
              <a:rPr lang="en-US" altLang="en-US" sz="2800" dirty="0" smtClean="0"/>
              <a:t>Ask a benefits consultant or attorney before you revise a benefit or enter into a complex transaction with your benefits</a:t>
            </a:r>
          </a:p>
          <a:p>
            <a:pPr eaLnBrk="1" hangingPunct="1"/>
            <a:r>
              <a:rPr lang="en-US" altLang="en-US" sz="2800" dirty="0" smtClean="0"/>
              <a:t>Calendar notice deadlines to make sure they are met on time</a:t>
            </a:r>
            <a:endParaRPr lang="en-US" altLang="en-US" sz="2400" dirty="0"/>
          </a:p>
          <a:p>
            <a:pPr marL="0" indent="0" eaLnBrk="1" hangingPunct="1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525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2922" y="101152"/>
            <a:ext cx="8373319" cy="5847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 smtClean="0"/>
              <a:t>Best Practices</a:t>
            </a:r>
            <a:endParaRPr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5031" y="1135282"/>
            <a:ext cx="10972802" cy="4779381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Purchase Fiduciary Liability Insurance to cover costs for any breaches of fiduciary duty</a:t>
            </a:r>
          </a:p>
          <a:p>
            <a:pPr eaLnBrk="1" hangingPunct="1"/>
            <a:r>
              <a:rPr lang="en-US" altLang="en-US" sz="2800" dirty="0" smtClean="0"/>
              <a:t>File with the IRS and DOL when errors are caught to reduce your liability</a:t>
            </a:r>
          </a:p>
          <a:p>
            <a:pPr eaLnBrk="1" hangingPunct="1"/>
            <a:endParaRPr lang="en-US" altLang="en-US" sz="2400" dirty="0"/>
          </a:p>
          <a:p>
            <a:pPr marL="0" indent="0" eaLnBrk="1" hangingPunct="1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6796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59" y="84851"/>
            <a:ext cx="9461242" cy="584775"/>
          </a:xfrm>
        </p:spPr>
        <p:txBody>
          <a:bodyPr/>
          <a:lstStyle/>
          <a:p>
            <a:pPr algn="l"/>
            <a:r>
              <a:rPr lang="en-US" sz="3200" b="1" dirty="0" smtClean="0"/>
              <a:t>FOR MORE INFORMATION …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160" y="838201"/>
            <a:ext cx="10972800" cy="5287963"/>
          </a:xfrm>
        </p:spPr>
        <p:txBody>
          <a:bodyPr/>
          <a:lstStyle/>
          <a:p>
            <a:r>
              <a:rPr lang="en-US" sz="2800" dirty="0" smtClean="0"/>
              <a:t>If you have any follow up questions, email us at </a:t>
            </a:r>
          </a:p>
          <a:p>
            <a:pPr lvl="1"/>
            <a:r>
              <a:rPr lang="en-US" sz="2400" dirty="0" smtClean="0">
                <a:hlinkClick r:id="rId2"/>
              </a:rPr>
              <a:t>aes@esandalaw.com</a:t>
            </a:r>
            <a:endParaRPr lang="en-US" sz="2400" dirty="0" smtClean="0"/>
          </a:p>
          <a:p>
            <a:pPr lvl="1"/>
            <a:r>
              <a:rPr lang="en-US" sz="2400" dirty="0" smtClean="0">
                <a:hlinkClick r:id="rId3"/>
              </a:rPr>
              <a:t>rloeffers@esandalaw.com</a:t>
            </a:r>
            <a:endParaRPr lang="en-US" sz="2400" dirty="0" smtClean="0"/>
          </a:p>
          <a:p>
            <a:r>
              <a:rPr lang="en-US" sz="2800" dirty="0" smtClean="0"/>
              <a:t>For access to these materials, email </a:t>
            </a:r>
            <a:r>
              <a:rPr lang="en-US" sz="2800" dirty="0" smtClean="0">
                <a:hlinkClick r:id="rId4"/>
              </a:rPr>
              <a:t>bdasilva@esandalaw.com</a:t>
            </a:r>
            <a:endParaRPr lang="en-US" sz="2800" dirty="0" smtClean="0"/>
          </a:p>
          <a:p>
            <a:r>
              <a:rPr lang="en-US" sz="2800" dirty="0" smtClean="0"/>
              <a:t>Watch for our new website – </a:t>
            </a:r>
            <a:r>
              <a:rPr lang="en-US" sz="2800" dirty="0" smtClean="0">
                <a:hlinkClick r:id="rId5"/>
              </a:rPr>
              <a:t>www.esandalaw.com</a:t>
            </a:r>
            <a:r>
              <a:rPr lang="en-US" sz="2800" dirty="0" smtClean="0"/>
              <a:t> – available later this month </a:t>
            </a:r>
            <a:endParaRPr lang="en-US" sz="2800" dirty="0"/>
          </a:p>
          <a:p>
            <a:r>
              <a:rPr lang="en-US" sz="2800" dirty="0" smtClean="0"/>
              <a:t>Our next webinar will be in October!</a:t>
            </a:r>
            <a:endParaRPr lang="en-US" sz="2400" dirty="0" smtClean="0"/>
          </a:p>
          <a:p>
            <a:pPr lvl="1"/>
            <a:r>
              <a:rPr lang="en-US" i="1">
                <a:solidFill>
                  <a:srgbClr val="C00000"/>
                </a:solidFill>
              </a:rPr>
              <a:t>N</a:t>
            </a:r>
            <a:r>
              <a:rPr lang="en-US" i="1" smtClean="0">
                <a:solidFill>
                  <a:srgbClr val="C00000"/>
                </a:solidFill>
              </a:rPr>
              <a:t>ext </a:t>
            </a:r>
            <a:r>
              <a:rPr lang="en-US" i="1" dirty="0" smtClean="0">
                <a:solidFill>
                  <a:srgbClr val="C00000"/>
                </a:solidFill>
              </a:rPr>
              <a:t>topic to be determined</a:t>
            </a:r>
          </a:p>
        </p:txBody>
      </p:sp>
    </p:spTree>
    <p:extLst>
      <p:ext uri="{BB962C8B-B14F-4D97-AF65-F5344CB8AC3E}">
        <p14:creationId xmlns:p14="http://schemas.microsoft.com/office/powerpoint/2010/main" val="190320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608" y="133126"/>
            <a:ext cx="8507392" cy="584775"/>
          </a:xfrm>
        </p:spPr>
        <p:txBody>
          <a:bodyPr/>
          <a:lstStyle/>
          <a:p>
            <a:pPr algn="l" eaLnBrk="1" hangingPunct="1">
              <a:defRPr/>
            </a:pPr>
            <a:r>
              <a:rPr sz="3200" b="1" dirty="0" smtClean="0"/>
              <a:t>What is a "Plan" under ERISA?</a:t>
            </a:r>
            <a:endParaRPr lang="en-US" sz="3200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5033" y="1127573"/>
            <a:ext cx="9817543" cy="4625046"/>
          </a:xfrm>
        </p:spPr>
        <p:txBody>
          <a:bodyPr/>
          <a:lstStyle/>
          <a:p>
            <a:pPr eaLnBrk="1" hangingPunct="1"/>
            <a:r>
              <a:rPr lang="en-US" altLang="en-US" sz="2800" b="1" dirty="0" smtClean="0"/>
              <a:t>“An ongoing administrative [benefits] program.”</a:t>
            </a:r>
          </a:p>
          <a:p>
            <a:pPr lvl="1" eaLnBrk="1" hangingPunct="1"/>
            <a:r>
              <a:rPr lang="en-US" altLang="en-US" dirty="0" smtClean="0"/>
              <a:t>Not an ERISA Plan if:</a:t>
            </a:r>
          </a:p>
          <a:p>
            <a:pPr lvl="2" eaLnBrk="1" hangingPunct="1"/>
            <a:r>
              <a:rPr lang="en-US" altLang="en-US" sz="2400" dirty="0"/>
              <a:t>T</a:t>
            </a:r>
            <a:r>
              <a:rPr lang="en-US" altLang="en-US" sz="2400" dirty="0" smtClean="0"/>
              <a:t>here is no administration required (e.g. single trigger severance plan or </a:t>
            </a:r>
            <a:r>
              <a:rPr lang="en-US" altLang="en-US" sz="2400" dirty="0" smtClean="0"/>
              <a:t>payroll </a:t>
            </a:r>
            <a:r>
              <a:rPr lang="en-US" altLang="en-US" sz="2400" dirty="0" smtClean="0"/>
              <a:t>practices); </a:t>
            </a:r>
            <a:r>
              <a:rPr lang="en-US" altLang="en-US" sz="2400" u="sng" dirty="0" smtClean="0"/>
              <a:t>OR</a:t>
            </a:r>
            <a:r>
              <a:rPr lang="en-US" altLang="en-US" sz="2400" dirty="0" smtClean="0"/>
              <a:t> </a:t>
            </a:r>
          </a:p>
          <a:p>
            <a:pPr lvl="2" eaLnBrk="1" hangingPunct="1"/>
            <a:r>
              <a:rPr lang="en-US" altLang="en-US" sz="2400" dirty="0"/>
              <a:t>T</a:t>
            </a:r>
            <a:r>
              <a:rPr lang="en-US" altLang="en-US" sz="2400" dirty="0" smtClean="0"/>
              <a:t>he benefit is only provided once.</a:t>
            </a:r>
          </a:p>
        </p:txBody>
      </p:sp>
    </p:spTree>
    <p:extLst>
      <p:ext uri="{BB962C8B-B14F-4D97-AF65-F5344CB8AC3E}">
        <p14:creationId xmlns:p14="http://schemas.microsoft.com/office/powerpoint/2010/main" val="144282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608" y="133126"/>
            <a:ext cx="8507392" cy="584775"/>
          </a:xfrm>
        </p:spPr>
        <p:txBody>
          <a:bodyPr/>
          <a:lstStyle/>
          <a:p>
            <a:pPr algn="l" eaLnBrk="1" hangingPunct="1">
              <a:defRPr/>
            </a:pPr>
            <a:r>
              <a:rPr sz="3200" b="1" dirty="0" smtClean="0"/>
              <a:t>What is a "Plan" under ERISA?</a:t>
            </a:r>
            <a:endParaRPr lang="en-US" sz="3200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5033" y="1127573"/>
            <a:ext cx="9817543" cy="4625046"/>
          </a:xfrm>
        </p:spPr>
        <p:txBody>
          <a:bodyPr/>
          <a:lstStyle/>
          <a:p>
            <a:pPr eaLnBrk="1" hangingPunct="1"/>
            <a:r>
              <a:rPr lang="en-US" altLang="en-US" sz="2800" b="1" dirty="0" smtClean="0"/>
              <a:t>Two types of Plans</a:t>
            </a:r>
          </a:p>
          <a:p>
            <a:pPr lvl="1" eaLnBrk="1" hangingPunct="1"/>
            <a:r>
              <a:rPr lang="en-US" altLang="en-US" u="sng" dirty="0" smtClean="0"/>
              <a:t>Pension Plans</a:t>
            </a:r>
          </a:p>
          <a:p>
            <a:pPr lvl="2" eaLnBrk="1" hangingPunct="1"/>
            <a:r>
              <a:rPr lang="en-US" altLang="en-US" sz="2400" dirty="0" smtClean="0"/>
              <a:t>Provides traditional retirement benefits (i.e. 401(k), 403(b), profit sharing, Employee Stock Ownership Plan (“ESOP”), etc.)</a:t>
            </a:r>
          </a:p>
          <a:p>
            <a:pPr lvl="2" eaLnBrk="1" hangingPunct="1"/>
            <a:r>
              <a:rPr lang="en-US" altLang="en-US" sz="2400" dirty="0" smtClean="0"/>
              <a:t>Includes both defined benefit and defined contribution retirement plans</a:t>
            </a:r>
          </a:p>
          <a:p>
            <a:pPr lvl="1" eaLnBrk="1" hangingPunct="1"/>
            <a:r>
              <a:rPr lang="en-US" altLang="en-US" u="sng" dirty="0" smtClean="0"/>
              <a:t>Welfare Plans</a:t>
            </a:r>
          </a:p>
          <a:p>
            <a:pPr lvl="2" eaLnBrk="1" hangingPunct="1"/>
            <a:r>
              <a:rPr lang="en-US" altLang="en-US" sz="2400" dirty="0" smtClean="0"/>
              <a:t>All other ERISA-regulated benefit plans</a:t>
            </a:r>
          </a:p>
          <a:p>
            <a:pPr lvl="3" eaLnBrk="1" hangingPunct="1"/>
            <a:r>
              <a:rPr lang="en-US" altLang="en-US" sz="2400" dirty="0" smtClean="0"/>
              <a:t>Health and dental plans</a:t>
            </a:r>
          </a:p>
          <a:p>
            <a:pPr lvl="3" eaLnBrk="1" hangingPunct="1"/>
            <a:r>
              <a:rPr lang="en-US" altLang="en-US" sz="2400" dirty="0" smtClean="0"/>
              <a:t>Unemployment benefits</a:t>
            </a:r>
          </a:p>
          <a:p>
            <a:pPr lvl="3" eaLnBrk="1" hangingPunct="1"/>
            <a:r>
              <a:rPr lang="en-US" altLang="en-US" sz="2400" dirty="0" smtClean="0"/>
              <a:t>Flexible Spending Plans</a:t>
            </a:r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836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608" y="133126"/>
            <a:ext cx="8507392" cy="584775"/>
          </a:xfrm>
        </p:spPr>
        <p:txBody>
          <a:bodyPr/>
          <a:lstStyle/>
          <a:p>
            <a:pPr algn="l" eaLnBrk="1" hangingPunct="1">
              <a:defRPr/>
            </a:pPr>
            <a:r>
              <a:rPr sz="3200" b="1" dirty="0" smtClean="0"/>
              <a:t>Qualified vs. Unqualified Plans</a:t>
            </a:r>
            <a:endParaRPr lang="en-US" sz="3200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5033" y="1127573"/>
            <a:ext cx="9817543" cy="4625046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Plans are also either tax “qualified” or “unqualified”</a:t>
            </a:r>
          </a:p>
          <a:p>
            <a:pPr eaLnBrk="1" hangingPunct="1"/>
            <a:r>
              <a:rPr lang="en-US" altLang="en-US" dirty="0" smtClean="0"/>
              <a:t>Qualified plans</a:t>
            </a:r>
          </a:p>
          <a:p>
            <a:pPr lvl="1" eaLnBrk="1" hangingPunct="1"/>
            <a:r>
              <a:rPr lang="en-US" altLang="en-US" dirty="0" smtClean="0"/>
              <a:t>Provides benefits on a tax-free </a:t>
            </a:r>
            <a:r>
              <a:rPr lang="en-US" altLang="en-US" u="sng" dirty="0" smtClean="0"/>
              <a:t>OR</a:t>
            </a:r>
            <a:r>
              <a:rPr lang="en-US" altLang="en-US" dirty="0" smtClean="0"/>
              <a:t> tax-deferred basis</a:t>
            </a:r>
          </a:p>
          <a:p>
            <a:pPr lvl="1" eaLnBrk="1" hangingPunct="1"/>
            <a:r>
              <a:rPr lang="en-US" altLang="en-US" dirty="0" smtClean="0"/>
              <a:t>Must follow the strict provisions of the Internal Revenue Code</a:t>
            </a:r>
          </a:p>
          <a:p>
            <a:pPr eaLnBrk="1" hangingPunct="1"/>
            <a:r>
              <a:rPr lang="en-US" altLang="en-US" dirty="0" smtClean="0"/>
              <a:t>Unqualified plans</a:t>
            </a:r>
          </a:p>
          <a:p>
            <a:pPr lvl="1" eaLnBrk="1" hangingPunct="1"/>
            <a:r>
              <a:rPr lang="en-US" altLang="en-US" dirty="0" smtClean="0"/>
              <a:t>Benefits provided are taxable wages to employees</a:t>
            </a:r>
          </a:p>
          <a:p>
            <a:pPr lvl="1" eaLnBrk="1" hangingPunct="1"/>
            <a:r>
              <a:rPr lang="en-US" altLang="en-US" dirty="0" smtClean="0"/>
              <a:t>Does not follow the requirements of the Internal Revenue Code</a:t>
            </a:r>
          </a:p>
        </p:txBody>
      </p:sp>
    </p:spTree>
    <p:extLst>
      <p:ext uri="{BB962C8B-B14F-4D97-AF65-F5344CB8AC3E}">
        <p14:creationId xmlns:p14="http://schemas.microsoft.com/office/powerpoint/2010/main" val="181640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2922" y="101152"/>
            <a:ext cx="8373319" cy="5847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 smtClean="0"/>
              <a:t>Key Terminology Under ERISA and for Benefits</a:t>
            </a:r>
            <a:endParaRPr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5031" y="1135282"/>
            <a:ext cx="10972802" cy="4779381"/>
          </a:xfrm>
        </p:spPr>
        <p:txBody>
          <a:bodyPr/>
          <a:lstStyle/>
          <a:p>
            <a:pPr eaLnBrk="1" hangingPunct="1"/>
            <a:r>
              <a:rPr lang="en-US" altLang="en-US" sz="2800" b="1" dirty="0" smtClean="0"/>
              <a:t>Plan Administrator</a:t>
            </a:r>
            <a:r>
              <a:rPr lang="en-US" altLang="en-US" sz="2800" dirty="0" smtClean="0"/>
              <a:t> (defined term under ERISA)</a:t>
            </a:r>
          </a:p>
          <a:p>
            <a:pPr lvl="1" eaLnBrk="1" hangingPunct="1"/>
            <a:r>
              <a:rPr lang="en-US" altLang="en-US" sz="2400" dirty="0"/>
              <a:t>T</a:t>
            </a:r>
            <a:r>
              <a:rPr lang="en-US" altLang="en-US" sz="2400" dirty="0" smtClean="0"/>
              <a:t>he entity with primary liability for violations of ERISA</a:t>
            </a:r>
          </a:p>
          <a:p>
            <a:pPr lvl="1" eaLnBrk="1" hangingPunct="1"/>
            <a:r>
              <a:rPr lang="en-US" altLang="en-US" sz="2400" dirty="0" smtClean="0"/>
              <a:t>Usually the employer</a:t>
            </a:r>
          </a:p>
          <a:p>
            <a:pPr eaLnBrk="1" hangingPunct="1"/>
            <a:r>
              <a:rPr lang="en-US" altLang="en-US" sz="2800" b="1" dirty="0"/>
              <a:t>P</a:t>
            </a:r>
            <a:r>
              <a:rPr lang="en-US" altLang="en-US" sz="2800" b="1" dirty="0" smtClean="0"/>
              <a:t>lan administrator</a:t>
            </a:r>
            <a:r>
              <a:rPr lang="en-US" altLang="en-US" sz="2800" dirty="0" smtClean="0"/>
              <a:t> (commonly used non-legal term)</a:t>
            </a:r>
            <a:endParaRPr lang="en-US" altLang="en-US" sz="2800" dirty="0"/>
          </a:p>
          <a:p>
            <a:pPr lvl="1" eaLnBrk="1" hangingPunct="1"/>
            <a:r>
              <a:rPr lang="en-US" altLang="en-US" sz="2400" dirty="0" smtClean="0"/>
              <a:t>“Little ‘p,’ little ‘a’ plan administrator”</a:t>
            </a:r>
          </a:p>
          <a:p>
            <a:pPr lvl="1" eaLnBrk="1" hangingPunct="1"/>
            <a:r>
              <a:rPr lang="en-US" altLang="en-US" sz="2400" dirty="0" smtClean="0"/>
              <a:t>Commonly used to refer to the HR person in change of an entity’s benefits</a:t>
            </a:r>
          </a:p>
          <a:p>
            <a:pPr lvl="1" eaLnBrk="1" hangingPunct="1"/>
            <a:r>
              <a:rPr lang="en-US" altLang="en-US" sz="2400" dirty="0" smtClean="0"/>
              <a:t>Is not the “Plan Administrator” for ERISA purposes</a:t>
            </a:r>
          </a:p>
          <a:p>
            <a:pPr eaLnBrk="1" hangingPunct="1"/>
            <a:r>
              <a:rPr lang="en-US" altLang="en-US" sz="2800" b="1" dirty="0" smtClean="0"/>
              <a:t>Plan Sponsor</a:t>
            </a:r>
            <a:r>
              <a:rPr lang="en-US" altLang="en-US" sz="2800" dirty="0" smtClean="0"/>
              <a:t> (defined term under ERISA)</a:t>
            </a:r>
          </a:p>
          <a:p>
            <a:pPr lvl="1" eaLnBrk="1" hangingPunct="1"/>
            <a:r>
              <a:rPr lang="en-US" altLang="en-US" sz="2400" dirty="0" smtClean="0"/>
              <a:t>The entity that decides to establish or terminate a plan or change the benefits within a plan</a:t>
            </a:r>
          </a:p>
          <a:p>
            <a:pPr lvl="1" eaLnBrk="1" hangingPunct="1"/>
            <a:r>
              <a:rPr lang="en-US" altLang="en-US" sz="2400" dirty="0" smtClean="0"/>
              <a:t>Usually the employer</a:t>
            </a:r>
          </a:p>
          <a:p>
            <a:pPr marL="0" indent="0" eaLnBrk="1" hangingPunct="1">
              <a:buNone/>
            </a:pPr>
            <a:endParaRPr lang="en-US" altLang="en-US" dirty="0"/>
          </a:p>
          <a:p>
            <a:pPr lvl="1" eaLnBrk="1" hangingPunct="1"/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16310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2922" y="101152"/>
            <a:ext cx="8373319" cy="5847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 smtClean="0"/>
              <a:t>Key Terminology Under ERISA and </a:t>
            </a:r>
            <a:r>
              <a:rPr lang="en-US" sz="3200" b="1" smtClean="0"/>
              <a:t>for Benefits</a:t>
            </a:r>
            <a:endParaRPr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5031" y="1135282"/>
            <a:ext cx="10972802" cy="4779381"/>
          </a:xfrm>
        </p:spPr>
        <p:txBody>
          <a:bodyPr/>
          <a:lstStyle/>
          <a:p>
            <a:pPr eaLnBrk="1" hangingPunct="1"/>
            <a:r>
              <a:rPr lang="en-US" altLang="en-US" sz="2800" b="1" dirty="0" smtClean="0"/>
              <a:t>Participant</a:t>
            </a:r>
            <a:r>
              <a:rPr lang="en-US" altLang="en-US" sz="2800" dirty="0" smtClean="0"/>
              <a:t> (defined term under ERISA)</a:t>
            </a:r>
          </a:p>
          <a:p>
            <a:pPr lvl="1" eaLnBrk="1" hangingPunct="1"/>
            <a:r>
              <a:rPr lang="en-US" altLang="en-US" sz="2400" dirty="0" smtClean="0"/>
              <a:t>Employees, their spouses, and dependents that are covered under the plan</a:t>
            </a:r>
          </a:p>
          <a:p>
            <a:pPr eaLnBrk="1" hangingPunct="1"/>
            <a:r>
              <a:rPr lang="en-US" altLang="en-US" sz="2800" b="1" dirty="0" smtClean="0"/>
              <a:t>Fiduciary</a:t>
            </a:r>
            <a:r>
              <a:rPr lang="en-US" altLang="en-US" sz="2800" dirty="0" smtClean="0"/>
              <a:t> (defined term under ERISA)</a:t>
            </a:r>
          </a:p>
          <a:p>
            <a:pPr lvl="1" eaLnBrk="1" hangingPunct="1"/>
            <a:r>
              <a:rPr lang="en-US" altLang="en-US" sz="2400" dirty="0" smtClean="0"/>
              <a:t>Person (individual or entity) that has responsibility to act in the best interest of the benefit plan and its participants</a:t>
            </a:r>
          </a:p>
          <a:p>
            <a:pPr lvl="1" eaLnBrk="1" hangingPunct="1"/>
            <a:r>
              <a:rPr lang="en-US" altLang="en-US" sz="2400" dirty="0" smtClean="0"/>
              <a:t>May be personally liable for breaches of fiduciary duty</a:t>
            </a:r>
          </a:p>
          <a:p>
            <a:pPr lvl="1" eaLnBrk="1" hangingPunct="1"/>
            <a:r>
              <a:rPr lang="en-US" altLang="en-US" sz="2400" dirty="0" smtClean="0"/>
              <a:t>“Fiduciary” is a functional term; a fiduciary includes:</a:t>
            </a:r>
          </a:p>
          <a:p>
            <a:pPr lvl="2" eaLnBrk="1" hangingPunct="1"/>
            <a:r>
              <a:rPr lang="en-US" altLang="en-US" dirty="0" smtClean="0"/>
              <a:t>The Plan Administrator</a:t>
            </a:r>
          </a:p>
          <a:p>
            <a:pPr lvl="2" eaLnBrk="1" hangingPunct="1"/>
            <a:r>
              <a:rPr lang="en-US" altLang="en-US" dirty="0" smtClean="0"/>
              <a:t>Persons that provide investment advice for a fee</a:t>
            </a:r>
          </a:p>
          <a:p>
            <a:pPr lvl="2" eaLnBrk="1" hangingPunct="1"/>
            <a:r>
              <a:rPr lang="en-US" altLang="en-US" dirty="0" smtClean="0"/>
              <a:t>Any person who has discretionary control over plan assets (chooses how to spend money or when money goes out)</a:t>
            </a:r>
            <a:endParaRPr lang="en-US" altLang="en-US" dirty="0"/>
          </a:p>
          <a:p>
            <a:pPr marL="0" indent="0" eaLnBrk="1" hangingPunct="1">
              <a:buNone/>
            </a:pPr>
            <a:endParaRPr lang="en-US" altLang="en-US" dirty="0"/>
          </a:p>
          <a:p>
            <a:pPr lvl="1" eaLnBrk="1" hangingPunct="1"/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169689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2922" y="101152"/>
            <a:ext cx="8373319" cy="5847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 smtClean="0"/>
              <a:t>I have an ERISA Plan. What does that mean?</a:t>
            </a:r>
            <a:endParaRPr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5031" y="1135282"/>
            <a:ext cx="10972802" cy="4779381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Broad Liability for the Plan Administrator and Fiduciaries</a:t>
            </a:r>
          </a:p>
          <a:p>
            <a:pPr eaLnBrk="1" hangingPunct="1"/>
            <a:r>
              <a:rPr lang="en-US" altLang="en-US" sz="2800" dirty="0" smtClean="0"/>
              <a:t>Strict government oversight</a:t>
            </a:r>
          </a:p>
          <a:p>
            <a:pPr eaLnBrk="1" hangingPunct="1"/>
            <a:r>
              <a:rPr lang="en-US" altLang="en-US" sz="2800" dirty="0" smtClean="0"/>
              <a:t>Plan Design Limitations</a:t>
            </a:r>
          </a:p>
          <a:p>
            <a:pPr eaLnBrk="1" hangingPunct="1"/>
            <a:r>
              <a:rPr lang="en-US" altLang="en-US" sz="2800" dirty="0" smtClean="0"/>
              <a:t>Documentation Requirements</a:t>
            </a:r>
          </a:p>
          <a:p>
            <a:pPr eaLnBrk="1" hangingPunct="1"/>
            <a:r>
              <a:rPr lang="en-US" altLang="en-US" sz="2800" dirty="0" smtClean="0"/>
              <a:t>Notice and Reporting Requirements</a:t>
            </a:r>
          </a:p>
          <a:p>
            <a:pPr lvl="1" eaLnBrk="1" hangingPunct="1"/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2616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081" y="-144899"/>
            <a:ext cx="8799062" cy="107721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 smtClean="0"/>
              <a:t>Broad Liability for Plan Administrator/Fiduciaries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b="1" dirty="0" smtClean="0"/>
              <a:t>Plan Administrator has statutory liability for violations of ERISA</a:t>
            </a:r>
          </a:p>
          <a:p>
            <a:pPr lvl="1" eaLnBrk="1" hangingPunct="1"/>
            <a:r>
              <a:rPr lang="en-US" altLang="en-US" sz="2400" dirty="0" smtClean="0"/>
              <a:t>Violations range from $110 to $1,100 per day </a:t>
            </a:r>
            <a:r>
              <a:rPr lang="en-US" altLang="en-US" sz="2400" u="sng" dirty="0" smtClean="0"/>
              <a:t>OR</a:t>
            </a:r>
            <a:r>
              <a:rPr lang="en-US" altLang="en-US" sz="2400" dirty="0" smtClean="0"/>
              <a:t> per participant per day!</a:t>
            </a:r>
          </a:p>
          <a:p>
            <a:pPr lvl="1" eaLnBrk="1" hangingPunct="1"/>
            <a:r>
              <a:rPr lang="en-US" altLang="en-US" sz="2400" dirty="0" smtClean="0"/>
              <a:t>Statutory violations include late filing, failure to provide notices to participants, failure to provide documents requested by a participant</a:t>
            </a:r>
          </a:p>
          <a:p>
            <a:pPr eaLnBrk="1" hangingPunct="1"/>
            <a:r>
              <a:rPr lang="en-US" altLang="en-US" sz="2800" b="1" dirty="0" smtClean="0"/>
              <a:t>Plan Administrator/Fiduciaries liable for “fiduciary breaches”</a:t>
            </a:r>
            <a:endParaRPr lang="en-US" altLang="en-US" sz="2800" b="1" dirty="0"/>
          </a:p>
          <a:p>
            <a:pPr lvl="1" eaLnBrk="1" hangingPunct="1"/>
            <a:r>
              <a:rPr lang="en-US" altLang="en-US" sz="2400" dirty="0" smtClean="0"/>
              <a:t>Prohibited transactions </a:t>
            </a:r>
          </a:p>
          <a:p>
            <a:pPr lvl="2" eaLnBrk="1" hangingPunct="1"/>
            <a:r>
              <a:rPr lang="en-US" altLang="en-US" dirty="0" smtClean="0"/>
              <a:t>excise taxes of 20% of the value of the prohibited transaction PLUS 100% excise tax if the transaction is not corrected</a:t>
            </a:r>
          </a:p>
          <a:p>
            <a:pPr lvl="2" eaLnBrk="1" hangingPunct="1"/>
            <a:r>
              <a:rPr lang="en-US" altLang="en-US" dirty="0" smtClean="0"/>
              <a:t>Not intuitive which transactions are “prohibited”</a:t>
            </a:r>
            <a:endParaRPr lang="en-US" altLang="en-US" dirty="0"/>
          </a:p>
          <a:p>
            <a:pPr lvl="1" eaLnBrk="1" hangingPunct="1"/>
            <a:r>
              <a:rPr lang="en-US" altLang="en-US" sz="2400" dirty="0" smtClean="0"/>
              <a:t>Damages that result for breaching a fiduciary duty</a:t>
            </a:r>
          </a:p>
          <a:p>
            <a:pPr lvl="2" eaLnBrk="1" hangingPunct="1"/>
            <a:r>
              <a:rPr lang="en-US" altLang="en-US" dirty="0" smtClean="0"/>
              <a:t>Must make the plan whole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13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&amp;A Slid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&amp;A">
      <a:majorFont>
        <a:latin typeface="Ebrima"/>
        <a:ea typeface=""/>
        <a:cs typeface=""/>
      </a:majorFont>
      <a:minorFont>
        <a:latin typeface="Ebri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&amp;A Presentation template 2" id="{44B43737-374A-4F0E-A38F-FAEF83FF8BED}" vid="{EAD754EC-B0D9-4132-91FF-1AF531979C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2496</TotalTime>
  <Words>1617</Words>
  <Application>Microsoft Office PowerPoint</Application>
  <PresentationFormat>Widescreen</PresentationFormat>
  <Paragraphs>193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Ebrima</vt:lpstr>
      <vt:lpstr>Harlow Solid Italic</vt:lpstr>
      <vt:lpstr>ES&amp;A Slide Template</vt:lpstr>
      <vt:lpstr>PowerPoint Presentation</vt:lpstr>
      <vt:lpstr>What is ERISA?</vt:lpstr>
      <vt:lpstr>What is a "Plan" under ERISA?</vt:lpstr>
      <vt:lpstr>What is a "Plan" under ERISA?</vt:lpstr>
      <vt:lpstr>Qualified vs. Unqualified Plans</vt:lpstr>
      <vt:lpstr>Key Terminology Under ERISA and for Benefits</vt:lpstr>
      <vt:lpstr>Key Terminology Under ERISA and for Benefits</vt:lpstr>
      <vt:lpstr>I have an ERISA Plan. What does that mean?</vt:lpstr>
      <vt:lpstr>Broad Liability for Plan Administrator/Fiduciaries</vt:lpstr>
      <vt:lpstr>Broad Liability for Plan Administrator/Fiduciaries</vt:lpstr>
      <vt:lpstr>Government Oversight</vt:lpstr>
      <vt:lpstr>Government Oversight (Cont’d)</vt:lpstr>
      <vt:lpstr>Plan Design Limitations</vt:lpstr>
      <vt:lpstr>Documentation Requirements</vt:lpstr>
      <vt:lpstr>Notice Requirements</vt:lpstr>
      <vt:lpstr>Your Benefits Team</vt:lpstr>
      <vt:lpstr>Your Benefits Team (Cont’d)</vt:lpstr>
      <vt:lpstr>Your Benefits Team (Cont’d)</vt:lpstr>
      <vt:lpstr>Common Plan Administration Errors</vt:lpstr>
      <vt:lpstr>Common Plan Administration Errors</vt:lpstr>
      <vt:lpstr>Best Practices</vt:lpstr>
      <vt:lpstr>Best Practices</vt:lpstr>
      <vt:lpstr>FOR MORE INFORMATION 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Elento-Sneed</dc:creator>
  <cp:lastModifiedBy>Ryan</cp:lastModifiedBy>
  <cp:revision>83</cp:revision>
  <dcterms:created xsi:type="dcterms:W3CDTF">2015-08-04T02:47:21Z</dcterms:created>
  <dcterms:modified xsi:type="dcterms:W3CDTF">2015-09-02T21:20:18Z</dcterms:modified>
</cp:coreProperties>
</file>