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8" r:id="rId18"/>
    <p:sldId id="277" r:id="rId19"/>
    <p:sldId id="27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001E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5603"/>
  </p:normalViewPr>
  <p:slideViewPr>
    <p:cSldViewPr>
      <p:cViewPr varScale="1">
        <p:scale>
          <a:sx n="103" d="100"/>
          <a:sy n="103" d="100"/>
        </p:scale>
        <p:origin x="18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0E6AA-10D7-D34F-A706-76A1FF839870}" type="datetime1">
              <a:rPr lang="en-US" smtClean="0"/>
              <a:t>12/16/2016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4E92E-C040-214A-BFA7-246D307D7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6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91F9C98-25E0-F543-BBA6-4BF73A450346}" type="datetime1">
              <a:rPr lang="en-US" smtClean="0"/>
              <a:t>12/16/2016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80FF38B-7521-4F1F-B185-84D80902A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7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lang="en-US" sz="4800" kern="1200" spc="-200" dirty="0">
                <a:solidFill>
                  <a:schemeClr val="tx1">
                    <a:lumMod val="75000"/>
                    <a:lumOff val="2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600450"/>
            <a:ext cx="7773988" cy="1752600"/>
          </a:xfrm>
        </p:spPr>
        <p:txBody>
          <a:bodyPr anchor="t"/>
          <a:lstStyle>
            <a:lvl1pPr marL="0" indent="0" algn="l">
              <a:buNone/>
              <a:defRPr lang="en-US" sz="1400" kern="1200" spc="-4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ES&amp;A-Logo-REV-150513_v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5" b="13170"/>
          <a:stretch/>
        </p:blipFill>
        <p:spPr>
          <a:xfrm>
            <a:off x="4876800" y="530352"/>
            <a:ext cx="4114800" cy="123331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6781800" y="6459538"/>
            <a:ext cx="234711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pc="-1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  <a:endParaRPr lang="en-US" sz="1400" spc="-1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38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9BD9F-365D-F647-98CE-31BDFC3D37BE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D805-E5B5-40F5-94A9-C9BFDA8CA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48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FD76-BE0C-AF41-9467-C7F7FC5BB303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06F5B-7D65-4575-B8F4-DE4D1BCF5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93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5D4DC-79B7-BA46-BE2A-26C86BBFF68F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EC1A-31C9-45F8-AF46-11A7D4AAE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10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0"/>
            <a:ext cx="5715000" cy="1362075"/>
          </a:xfrm>
        </p:spPr>
        <p:txBody>
          <a:bodyPr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28813"/>
            <a:ext cx="5715000" cy="1500187"/>
          </a:xfrm>
        </p:spPr>
        <p:txBody>
          <a:bodyPr anchor="b"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en-US" sz="2000" kern="1200" dirty="0" smtClean="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1CA27-A671-3245-9A78-824B81B91A4A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C4B33-2189-4FF3-BA77-8D2407C1D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55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DD0C5-68C4-764F-9DCE-EBB32A01ABA2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E9D1-63DF-4E0D-BCFC-91730AE6C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032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2095-AB3E-2D40-92CB-D36AF22AD10F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A48E-9801-44ED-A005-1320D7B20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83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C282C-9E88-8747-B0AF-34B9A58164D6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88228-34C4-426C-92D2-F8E8F725E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84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3D33A-332F-DC4D-B562-9F653FFCD3E4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6810-F798-48C5-A15C-F467B53E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73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7284D-DB9E-2748-9FE8-A0E4448CBBAB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79DB9-AC7F-4440-993D-C1B2DC83C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8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00E36-36E4-D445-83ED-517C533FF692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86AE5-D64D-46AE-A283-56217908C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08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91440"/>
            <a:ext cx="7315200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199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400799"/>
            <a:ext cx="48768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6400800"/>
            <a:ext cx="9144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27125" y="6400800"/>
            <a:ext cx="779145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399" y="6400798"/>
            <a:ext cx="1908175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6C8566B0-31BF-CD4F-A65B-8DBAFF9095D6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5425" y="6400799"/>
            <a:ext cx="917575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>
              <a:defRPr/>
            </a:pPr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WHAT HAWAII EMPLOYERS CAN EXPECT </a:t>
            </a:r>
            <a:b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IN THE TRUMP ERA</a:t>
            </a:r>
            <a:b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>
              <a:spcBef>
                <a:spcPct val="0"/>
              </a:spcBef>
            </a:pPr>
            <a:r>
              <a:rPr lang="en-US" altLang="en-US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Anna Elento-Sneed</a:t>
            </a:r>
          </a:p>
          <a:p>
            <a:pPr>
              <a:spcBef>
                <a:spcPct val="0"/>
              </a:spcBef>
            </a:pPr>
            <a:r>
              <a:rPr lang="en-US" altLang="en-US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December </a:t>
            </a:r>
            <a:r>
              <a:rPr lang="en-US" altLang="en-US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2016</a:t>
            </a:r>
            <a:endParaRPr lang="en-US" altLang="en-US" b="1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931" y="1524000"/>
            <a:ext cx="3779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B80000"/>
                </a:solidFill>
                <a:latin typeface="Harlow Solid Italic" panose="04030604020F02020D02" pitchFamily="82" charset="0"/>
              </a:rPr>
              <a:t>Webinar Wednesdays</a:t>
            </a:r>
          </a:p>
        </p:txBody>
      </p:sp>
    </p:spTree>
    <p:extLst>
      <p:ext uri="{BB962C8B-B14F-4D97-AF65-F5344CB8AC3E}">
        <p14:creationId xmlns:p14="http://schemas.microsoft.com/office/powerpoint/2010/main" val="403033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</a:t>
            </a:r>
            <a:r>
              <a:rPr lang="en-US" b="1" dirty="0" smtClean="0"/>
              <a:t>”</a:t>
            </a:r>
            <a:r>
              <a:rPr lang="en-US" b="1" dirty="0"/>
              <a:t> – </a:t>
            </a:r>
            <a:r>
              <a:rPr lang="en-US" b="1" dirty="0" smtClean="0"/>
              <a:t>EEOC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077200" cy="4572000"/>
          </a:xfrm>
        </p:spPr>
        <p:txBody>
          <a:bodyPr anchor="t"/>
          <a:lstStyle/>
          <a:p>
            <a:r>
              <a:rPr lang="en-US" altLang="en-US" sz="2400" b="1" dirty="0"/>
              <a:t>Interpretation of “Sex” to include LGBT</a:t>
            </a:r>
            <a:endParaRPr lang="en-US" altLang="en-US" sz="2400" dirty="0"/>
          </a:p>
          <a:p>
            <a:pPr lvl="1"/>
            <a:r>
              <a:rPr lang="en-US" altLang="en-US" sz="2000" dirty="0"/>
              <a:t>This situation is due to federal circuit court interpretations of Title VII</a:t>
            </a:r>
          </a:p>
          <a:p>
            <a:pPr lvl="2"/>
            <a:r>
              <a:rPr lang="en-US" altLang="en-US" sz="1600" dirty="0"/>
              <a:t>Ninth Circuit (which includes Hawaii) includes LGBT within definition of “sex”</a:t>
            </a:r>
          </a:p>
          <a:p>
            <a:pPr lvl="2"/>
            <a:r>
              <a:rPr lang="en-US" altLang="en-US" sz="1600" dirty="0"/>
              <a:t>Other federal circuits do not</a:t>
            </a:r>
          </a:p>
          <a:p>
            <a:pPr lvl="2"/>
            <a:r>
              <a:rPr lang="en-US" altLang="en-US" sz="1600" dirty="0"/>
              <a:t>Conflict in Circuits will go to U.S. Supreme Court</a:t>
            </a:r>
          </a:p>
          <a:p>
            <a:pPr lvl="1"/>
            <a:r>
              <a:rPr lang="en-US" altLang="en-US" sz="2000" dirty="0"/>
              <a:t>Supreme Court is split on most issues</a:t>
            </a:r>
          </a:p>
          <a:p>
            <a:pPr lvl="2"/>
            <a:r>
              <a:rPr lang="en-US" altLang="en-US" sz="1600" dirty="0"/>
              <a:t>Not clear how they would rule on this issue – particularly with respect to bathrooms &amp; locker rooms</a:t>
            </a:r>
          </a:p>
          <a:p>
            <a:pPr lvl="1"/>
            <a:r>
              <a:rPr lang="en-US" altLang="en-US" sz="2000" dirty="0"/>
              <a:t>Options for halting enforcement:</a:t>
            </a:r>
          </a:p>
          <a:p>
            <a:pPr lvl="2"/>
            <a:r>
              <a:rPr lang="en-US" altLang="en-US" sz="1600" dirty="0"/>
              <a:t>Amendment of Title VII to prevent expansion of definition</a:t>
            </a:r>
          </a:p>
          <a:p>
            <a:pPr lvl="2"/>
            <a:r>
              <a:rPr lang="en-US" altLang="en-US" sz="1600" dirty="0"/>
              <a:t>Appointment of conservative justice to U.S. Supreme Court</a:t>
            </a:r>
          </a:p>
          <a:p>
            <a:pPr lvl="3"/>
            <a:r>
              <a:rPr lang="en-US" altLang="en-US" sz="1200" dirty="0"/>
              <a:t>Litigation of case to Court after seat is filled</a:t>
            </a:r>
          </a:p>
          <a:p>
            <a:pPr lvl="1"/>
            <a:r>
              <a:rPr lang="en-US" altLang="en-US" sz="2000" dirty="0"/>
              <a:t>Prediction: No resolution until 2018 at earliest; but plaintiffs in Hawaii can sue under Chapter 378 which prohibits discrimination on the basis of gender identity &amp; expression</a:t>
            </a:r>
          </a:p>
          <a:p>
            <a:pPr lvl="3"/>
            <a:endParaRPr lang="en-US" altLang="en-US" sz="1200" dirty="0"/>
          </a:p>
          <a:p>
            <a:pPr marL="1371600" lvl="3" indent="0">
              <a:buNone/>
            </a:pPr>
            <a:endParaRPr lang="en-US" altLang="en-US" sz="1200" dirty="0"/>
          </a:p>
          <a:p>
            <a:pPr lvl="2"/>
            <a:endParaRPr lang="en-US" altLang="en-US" sz="16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5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</a:t>
            </a:r>
            <a:r>
              <a:rPr lang="en-US" b="1" dirty="0" smtClean="0"/>
              <a:t>”</a:t>
            </a:r>
            <a:r>
              <a:rPr lang="en-US" b="1" dirty="0"/>
              <a:t> – </a:t>
            </a:r>
            <a:r>
              <a:rPr lang="en-US" b="1" dirty="0" smtClean="0"/>
              <a:t>NLRB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077200" cy="4572000"/>
          </a:xfrm>
        </p:spPr>
        <p:txBody>
          <a:bodyPr anchor="t"/>
          <a:lstStyle/>
          <a:p>
            <a:r>
              <a:rPr lang="en-US" altLang="en-US" sz="2400" b="1" dirty="0"/>
              <a:t>“Quick Election” Rules</a:t>
            </a:r>
          </a:p>
          <a:p>
            <a:pPr lvl="1"/>
            <a:r>
              <a:rPr lang="en-US" altLang="en-US" sz="2000" dirty="0"/>
              <a:t>This is a federal regulation</a:t>
            </a:r>
          </a:p>
          <a:p>
            <a:pPr lvl="2"/>
            <a:r>
              <a:rPr lang="en-US" altLang="en-US" sz="1600" dirty="0"/>
              <a:t>Lawsuits filed challenging legality of rules; will take years to resolve</a:t>
            </a:r>
          </a:p>
          <a:p>
            <a:pPr lvl="1"/>
            <a:r>
              <a:rPr lang="en-US" altLang="en-US" sz="2000" dirty="0"/>
              <a:t>Other options for halting enforcement</a:t>
            </a:r>
          </a:p>
          <a:p>
            <a:pPr lvl="2"/>
            <a:r>
              <a:rPr lang="en-US" altLang="en-US" sz="1600" dirty="0"/>
              <a:t>Executive Order – </a:t>
            </a:r>
          </a:p>
          <a:p>
            <a:pPr lvl="3"/>
            <a:r>
              <a:rPr lang="en-US" altLang="en-US" sz="1200" dirty="0"/>
              <a:t>Trump Administration could order EEOC to stop enforcement</a:t>
            </a:r>
          </a:p>
          <a:p>
            <a:pPr lvl="3"/>
            <a:r>
              <a:rPr lang="en-US" altLang="en-US" sz="1200" dirty="0"/>
              <a:t>Subject to lawsuit forcing judicial review by U.S. Supreme Court</a:t>
            </a:r>
            <a:endParaRPr lang="en-US" altLang="en-US" dirty="0"/>
          </a:p>
          <a:p>
            <a:pPr lvl="2"/>
            <a:r>
              <a:rPr lang="en-US" altLang="en-US" sz="1600" dirty="0"/>
              <a:t>Employers could ignore and then continue to challenge rules in a conservative circuit</a:t>
            </a:r>
          </a:p>
          <a:p>
            <a:pPr lvl="3"/>
            <a:r>
              <a:rPr lang="en-US" altLang="en-US" sz="1200" dirty="0"/>
              <a:t>Trump Administration could refuse to “fund” NLRB efforts</a:t>
            </a:r>
          </a:p>
          <a:p>
            <a:pPr lvl="3"/>
            <a:r>
              <a:rPr lang="en-US" altLang="en-US" sz="1200" dirty="0"/>
              <a:t>Employers would have to litigate issue up through federal court system</a:t>
            </a:r>
          </a:p>
          <a:p>
            <a:pPr lvl="3"/>
            <a:r>
              <a:rPr lang="en-US" altLang="en-US" sz="1200" dirty="0"/>
              <a:t>Ultimate success depends upon make up of Supreme Court</a:t>
            </a:r>
          </a:p>
          <a:p>
            <a:pPr lvl="2"/>
            <a:r>
              <a:rPr lang="en-US" altLang="en-US" sz="1600" dirty="0"/>
              <a:t>Agency Repeal –</a:t>
            </a:r>
          </a:p>
          <a:p>
            <a:pPr lvl="3"/>
            <a:r>
              <a:rPr lang="en-US" altLang="en-US" sz="1200" dirty="0"/>
              <a:t>Must go through rulemaking process</a:t>
            </a:r>
          </a:p>
          <a:p>
            <a:pPr lvl="3"/>
            <a:r>
              <a:rPr lang="en-US" altLang="en-US" sz="1200" dirty="0"/>
              <a:t>There are currently 2 vacancies (out of 5 positions); Trump Administration has not made an appointment</a:t>
            </a:r>
            <a:endParaRPr lang="en-US" altLang="en-US" sz="1600" dirty="0"/>
          </a:p>
          <a:p>
            <a:pPr lvl="1"/>
            <a:r>
              <a:rPr lang="en-US" altLang="en-US" sz="2000" dirty="0"/>
              <a:t>Prediction:  This will take at least 2-3 years to resolve; in the meantime, employers take a risk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0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</a:t>
            </a:r>
            <a:r>
              <a:rPr lang="en-US" b="1" dirty="0" smtClean="0"/>
              <a:t>”</a:t>
            </a:r>
            <a:r>
              <a:rPr lang="en-US" b="1" dirty="0"/>
              <a:t> – </a:t>
            </a:r>
            <a:r>
              <a:rPr lang="en-US" b="1" dirty="0" smtClean="0"/>
              <a:t>NLRB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077200" cy="4572000"/>
          </a:xfrm>
        </p:spPr>
        <p:txBody>
          <a:bodyPr anchor="t"/>
          <a:lstStyle/>
          <a:p>
            <a:r>
              <a:rPr lang="en-US" altLang="en-US" sz="2400" b="1" dirty="0"/>
              <a:t>NLRB Decisions on Joint Employer Status, Email, Handbooks, Etc.</a:t>
            </a:r>
          </a:p>
          <a:p>
            <a:pPr lvl="1"/>
            <a:r>
              <a:rPr lang="en-US" altLang="en-US" sz="2000" dirty="0"/>
              <a:t>These are agency interpretations; not regulations</a:t>
            </a:r>
          </a:p>
          <a:p>
            <a:pPr lvl="2"/>
            <a:r>
              <a:rPr lang="en-US" altLang="en-US" sz="1600" dirty="0"/>
              <a:t>Various court challenges have been made; will take time to resolve</a:t>
            </a:r>
          </a:p>
          <a:p>
            <a:pPr lvl="1"/>
            <a:r>
              <a:rPr lang="en-US" altLang="en-US" sz="2000" dirty="0"/>
              <a:t>Other options for halting enforcement</a:t>
            </a:r>
          </a:p>
          <a:p>
            <a:pPr lvl="2"/>
            <a:r>
              <a:rPr lang="en-US" altLang="en-US" sz="1600" dirty="0"/>
              <a:t>Executive Order – </a:t>
            </a:r>
          </a:p>
          <a:p>
            <a:pPr lvl="3"/>
            <a:r>
              <a:rPr lang="en-US" altLang="en-US" sz="1200" dirty="0"/>
              <a:t>Trump Administration could order </a:t>
            </a:r>
            <a:r>
              <a:rPr lang="en-US" altLang="en-US" sz="1200" dirty="0" smtClean="0"/>
              <a:t>NLRB </a:t>
            </a:r>
            <a:r>
              <a:rPr lang="en-US" altLang="en-US" sz="1200" dirty="0"/>
              <a:t>to stop enforcement</a:t>
            </a:r>
          </a:p>
          <a:p>
            <a:pPr lvl="3"/>
            <a:r>
              <a:rPr lang="en-US" altLang="en-US" sz="1200" dirty="0"/>
              <a:t>Subject to lawsuit forcing judicial review by U.S. Supreme Court</a:t>
            </a:r>
            <a:endParaRPr lang="en-US" altLang="en-US" dirty="0"/>
          </a:p>
          <a:p>
            <a:pPr lvl="2"/>
            <a:r>
              <a:rPr lang="en-US" altLang="en-US" sz="1600" dirty="0"/>
              <a:t>Employers could ignore and then continue to challenge rules in a conservative circuit</a:t>
            </a:r>
          </a:p>
          <a:p>
            <a:pPr lvl="3"/>
            <a:r>
              <a:rPr lang="en-US" altLang="en-US" sz="1200" dirty="0"/>
              <a:t>Trump Administration could refuse to “fund” NLRB efforts</a:t>
            </a:r>
          </a:p>
          <a:p>
            <a:pPr lvl="3"/>
            <a:r>
              <a:rPr lang="en-US" altLang="en-US" sz="1200" dirty="0"/>
              <a:t>Employers would have to litigate issue up through federal court system</a:t>
            </a:r>
          </a:p>
          <a:p>
            <a:pPr lvl="3"/>
            <a:r>
              <a:rPr lang="en-US" altLang="en-US" sz="1200" dirty="0"/>
              <a:t>Ultimate success depends upon make up of Supreme Court</a:t>
            </a:r>
          </a:p>
          <a:p>
            <a:pPr lvl="2"/>
            <a:r>
              <a:rPr lang="en-US" altLang="en-US" sz="1600" dirty="0"/>
              <a:t>New “Board” could overturn precedent</a:t>
            </a:r>
          </a:p>
          <a:p>
            <a:pPr lvl="3"/>
            <a:r>
              <a:rPr lang="en-US" altLang="en-US" sz="1200" dirty="0"/>
              <a:t>There are currently 2 vacancies (out of 5 positions)</a:t>
            </a:r>
          </a:p>
          <a:p>
            <a:pPr lvl="3"/>
            <a:r>
              <a:rPr lang="en-US" altLang="en-US" sz="1200" dirty="0"/>
              <a:t>Trump Administration has not made an appointment</a:t>
            </a:r>
          </a:p>
          <a:p>
            <a:pPr lvl="1"/>
            <a:r>
              <a:rPr lang="en-US" altLang="en-US" sz="2000" dirty="0"/>
              <a:t>Prediction:  This will take at least 3-4 years to resolve; in the meantime, employers take a risk</a:t>
            </a:r>
            <a:endParaRPr lang="en-US" altLang="en-US" sz="1600" dirty="0"/>
          </a:p>
          <a:p>
            <a:pPr lvl="1"/>
            <a:endParaRPr lang="en-US" altLang="en-US" sz="2000" dirty="0"/>
          </a:p>
          <a:p>
            <a:pPr lvl="1"/>
            <a:endParaRPr lang="en-US" alt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</a:t>
            </a:r>
            <a:r>
              <a:rPr lang="en-US" b="1" dirty="0" smtClean="0"/>
              <a:t>”</a:t>
            </a:r>
            <a:r>
              <a:rPr lang="en-US" b="1" dirty="0"/>
              <a:t> – </a:t>
            </a:r>
            <a:r>
              <a:rPr lang="en-US" b="1" dirty="0" smtClean="0"/>
              <a:t>OSHA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4572000"/>
          </a:xfrm>
        </p:spPr>
        <p:txBody>
          <a:bodyPr anchor="t"/>
          <a:lstStyle/>
          <a:p>
            <a:r>
              <a:rPr lang="en-US" altLang="en-US" sz="2400" b="1" dirty="0"/>
              <a:t>Rule on recordkeeping and reporting of workplace injuries requires</a:t>
            </a:r>
          </a:p>
          <a:p>
            <a:pPr lvl="1"/>
            <a:r>
              <a:rPr lang="en-US" altLang="en-US" sz="2000" dirty="0"/>
              <a:t>This is a federal regulation</a:t>
            </a:r>
          </a:p>
          <a:p>
            <a:pPr lvl="2"/>
            <a:r>
              <a:rPr lang="en-US" altLang="en-US" sz="1600" dirty="0"/>
              <a:t>No ongoing litigation to enjoin it</a:t>
            </a:r>
          </a:p>
          <a:p>
            <a:pPr lvl="2"/>
            <a:r>
              <a:rPr lang="en-US" altLang="en-US" sz="1600" dirty="0"/>
              <a:t>Must repeal rules</a:t>
            </a:r>
          </a:p>
          <a:p>
            <a:pPr lvl="1"/>
            <a:r>
              <a:rPr lang="en-US" altLang="en-US" sz="2000" dirty="0"/>
              <a:t>Options for halting enforcement</a:t>
            </a:r>
          </a:p>
          <a:p>
            <a:pPr lvl="2"/>
            <a:r>
              <a:rPr lang="en-US" altLang="en-US" sz="1600" dirty="0"/>
              <a:t>Executive Order – </a:t>
            </a:r>
          </a:p>
          <a:p>
            <a:pPr lvl="3"/>
            <a:r>
              <a:rPr lang="en-US" altLang="en-US" sz="1200" dirty="0"/>
              <a:t>Trump Administration could order OSHA to stop enforcement</a:t>
            </a:r>
          </a:p>
          <a:p>
            <a:pPr lvl="3"/>
            <a:r>
              <a:rPr lang="en-US" altLang="en-US" sz="1200" dirty="0"/>
              <a:t>Subject to lawsuit forcing judicial review by U.S. Supreme Court</a:t>
            </a:r>
            <a:endParaRPr lang="en-US" altLang="en-US" dirty="0"/>
          </a:p>
          <a:p>
            <a:pPr lvl="2"/>
            <a:r>
              <a:rPr lang="en-US" altLang="en-US" sz="1600" dirty="0"/>
              <a:t>Employers could ignore and then challenge rules in a conservative circuit</a:t>
            </a:r>
          </a:p>
          <a:p>
            <a:pPr lvl="3"/>
            <a:r>
              <a:rPr lang="en-US" altLang="en-US" sz="1200" dirty="0"/>
              <a:t>Trump Administration could refuse to “fund” OSHA efforts</a:t>
            </a:r>
          </a:p>
          <a:p>
            <a:pPr lvl="3"/>
            <a:r>
              <a:rPr lang="en-US" altLang="en-US" sz="1200" dirty="0"/>
              <a:t>Employers would have to litigate issue up through federal court system</a:t>
            </a:r>
          </a:p>
          <a:p>
            <a:pPr lvl="3"/>
            <a:r>
              <a:rPr lang="en-US" altLang="en-US" sz="1200" dirty="0"/>
              <a:t>Ultimate success depends upon make up of Supreme Court</a:t>
            </a:r>
          </a:p>
          <a:p>
            <a:pPr lvl="2"/>
            <a:r>
              <a:rPr lang="en-US" altLang="en-US" sz="1600" dirty="0"/>
              <a:t>Agency Repeal –</a:t>
            </a:r>
          </a:p>
          <a:p>
            <a:pPr lvl="3"/>
            <a:r>
              <a:rPr lang="en-US" altLang="en-US" sz="1200" dirty="0"/>
              <a:t>Must go through rulemaking process</a:t>
            </a:r>
          </a:p>
          <a:p>
            <a:pPr lvl="3"/>
            <a:r>
              <a:rPr lang="en-US" altLang="en-US" sz="1200" dirty="0"/>
              <a:t>There are currently 1 vacancy (out of 5 positions); Trump Administration has not made an appointment</a:t>
            </a:r>
            <a:endParaRPr lang="en-US" altLang="en-US" sz="1600" dirty="0"/>
          </a:p>
          <a:p>
            <a:pPr lvl="1"/>
            <a:r>
              <a:rPr lang="en-US" altLang="en-US" sz="2000" dirty="0"/>
              <a:t>Prediction:  This will take at least 2-3 years to resolve; in the meantime, employers take a risk</a:t>
            </a:r>
          </a:p>
          <a:p>
            <a:pPr marL="914400" lvl="2" indent="0">
              <a:buNone/>
            </a:pPr>
            <a:endParaRPr lang="en-US" altLang="en-US" sz="16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2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</a:t>
            </a:r>
            <a:r>
              <a:rPr lang="en-US" b="1" dirty="0" smtClean="0"/>
              <a:t>”</a:t>
            </a:r>
            <a:r>
              <a:rPr lang="en-US" b="1" dirty="0"/>
              <a:t> – OBAMA E.O.s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838200"/>
            <a:ext cx="8915400" cy="4572000"/>
          </a:xfrm>
        </p:spPr>
        <p:txBody>
          <a:bodyPr anchor="t"/>
          <a:lstStyle/>
          <a:p>
            <a:r>
              <a:rPr lang="en-US" altLang="en-US" sz="2400" b="1" dirty="0"/>
              <a:t>E.O.s Likely To Be Canceled</a:t>
            </a:r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13495 </a:t>
            </a:r>
            <a:r>
              <a:rPr lang="en-US" altLang="en-US" sz="1800" dirty="0"/>
              <a:t>(2009) re </a:t>
            </a:r>
            <a:r>
              <a:rPr lang="en-US" altLang="en-US" sz="1800" dirty="0" err="1"/>
              <a:t>Nondisplacement</a:t>
            </a:r>
            <a:r>
              <a:rPr lang="en-US" altLang="en-US" sz="1800" dirty="0"/>
              <a:t> of qualified workers under Service Contracts Act</a:t>
            </a:r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13496</a:t>
            </a:r>
            <a:r>
              <a:rPr lang="en-US" altLang="en-US" sz="1800" dirty="0"/>
              <a:t> (2009) re Notification of Employee Rights Under Federal Labor Laws</a:t>
            </a:r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13502 </a:t>
            </a:r>
            <a:r>
              <a:rPr lang="en-US" altLang="en-US" sz="1800" dirty="0"/>
              <a:t>(2009) re Use of Project Labor Agreements for Federal Construction Projects</a:t>
            </a:r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13518 </a:t>
            </a:r>
            <a:r>
              <a:rPr lang="en-US" altLang="en-US" sz="1800" dirty="0"/>
              <a:t>(2009) re Employment of Veterans in the Federal Government</a:t>
            </a:r>
            <a:endParaRPr lang="en-US" altLang="en-US" sz="1800" b="1" dirty="0"/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13548 </a:t>
            </a:r>
            <a:r>
              <a:rPr lang="en-US" altLang="en-US" sz="1800" dirty="0"/>
              <a:t>(2010) re Increasing Federal Employment of Individuals with Disabilities </a:t>
            </a:r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13658 </a:t>
            </a:r>
            <a:r>
              <a:rPr lang="en-US" altLang="en-US" sz="1800" dirty="0"/>
              <a:t>(2014) re Establishing a Minimum Wage ($10.10) for Federal Contractors &amp; Subcontractors</a:t>
            </a:r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13665 </a:t>
            </a:r>
            <a:r>
              <a:rPr lang="en-US" altLang="en-US" sz="1800" dirty="0"/>
              <a:t>(2014) re </a:t>
            </a:r>
            <a:r>
              <a:rPr lang="en-US" altLang="en-US" sz="1800" spc="-50" dirty="0"/>
              <a:t>Non-Retaliation for Disclosure of Compensation Information </a:t>
            </a:r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13673 </a:t>
            </a:r>
            <a:r>
              <a:rPr lang="en-US" altLang="en-US" sz="1800" dirty="0"/>
              <a:t>(2014) re Fair Pay and Safe Workplaces (pre-award certifications)</a:t>
            </a:r>
            <a:endParaRPr lang="en-US" altLang="en-US" sz="1800" b="1" dirty="0"/>
          </a:p>
          <a:p>
            <a:pPr lvl="1">
              <a:spcBef>
                <a:spcPts val="600"/>
              </a:spcBef>
            </a:pPr>
            <a:r>
              <a:rPr lang="en-US" altLang="en-US" sz="1800" b="1" dirty="0"/>
              <a:t>13706</a:t>
            </a:r>
            <a:r>
              <a:rPr lang="en-US" altLang="en-US" sz="1800" dirty="0"/>
              <a:t> (2015) re Paid Sick Leave for Federal Contractors</a:t>
            </a:r>
          </a:p>
          <a:p>
            <a:r>
              <a:rPr lang="en-US" altLang="en-US" sz="2400" b="1" dirty="0"/>
              <a:t>Not certain if it will be in “First 100 Days”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</a:t>
            </a:r>
            <a:r>
              <a:rPr lang="en-US" b="1" dirty="0" smtClean="0"/>
              <a:t>”</a:t>
            </a:r>
            <a:r>
              <a:rPr lang="en-US" b="1" dirty="0"/>
              <a:t> – </a:t>
            </a:r>
            <a:r>
              <a:rPr lang="en-US" b="1" dirty="0" smtClean="0"/>
              <a:t>Legislation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461374" cy="4572000"/>
          </a:xfrm>
        </p:spPr>
        <p:txBody>
          <a:bodyPr anchor="t"/>
          <a:lstStyle/>
          <a:p>
            <a:r>
              <a:rPr lang="en-US" altLang="en-US" sz="2400" b="1" dirty="0"/>
              <a:t>Affordable Care Act (“Obamacare”)</a:t>
            </a:r>
          </a:p>
          <a:p>
            <a:pPr lvl="1"/>
            <a:r>
              <a:rPr lang="en-US" altLang="en-US" sz="1800" dirty="0"/>
              <a:t>Federal legislation</a:t>
            </a:r>
          </a:p>
          <a:p>
            <a:pPr lvl="2"/>
            <a:r>
              <a:rPr lang="en-US" altLang="en-US" sz="1600" dirty="0"/>
              <a:t>Complex statute involving three agencies:  IRS, USDOL &amp; U.S. Dept. of Health </a:t>
            </a:r>
          </a:p>
          <a:p>
            <a:pPr lvl="2"/>
            <a:r>
              <a:rPr lang="en-US" altLang="en-US" sz="1600" dirty="0"/>
              <a:t>Also involves legislation and agencies in 50 states and territories</a:t>
            </a:r>
          </a:p>
          <a:p>
            <a:pPr lvl="1"/>
            <a:r>
              <a:rPr lang="en-US" altLang="en-US" sz="1800" dirty="0"/>
              <a:t>Candidate Trump called for repeal</a:t>
            </a:r>
          </a:p>
          <a:p>
            <a:pPr lvl="1"/>
            <a:r>
              <a:rPr lang="en-US" altLang="en-US" sz="1800" dirty="0"/>
              <a:t>President-Elect Trump now saying he wants to retain certain portions (i.e. pre-existing condition clause and coverage for adult children in school)</a:t>
            </a:r>
          </a:p>
          <a:p>
            <a:pPr lvl="1"/>
            <a:r>
              <a:rPr lang="en-US" altLang="en-US" sz="1800" dirty="0"/>
              <a:t>Incoming Administration now concerned with complexity of the law</a:t>
            </a:r>
          </a:p>
          <a:p>
            <a:r>
              <a:rPr lang="en-US" altLang="en-US" sz="2400" b="1" dirty="0"/>
              <a:t>Immigration</a:t>
            </a:r>
            <a:endParaRPr lang="en-US" altLang="en-US" sz="2400" dirty="0"/>
          </a:p>
          <a:p>
            <a:pPr lvl="1"/>
            <a:r>
              <a:rPr lang="en-US" altLang="en-US" sz="1800" dirty="0"/>
              <a:t>Federal legislation</a:t>
            </a:r>
          </a:p>
          <a:p>
            <a:pPr lvl="1"/>
            <a:r>
              <a:rPr lang="en-US" altLang="en-US" sz="1800" dirty="0"/>
              <a:t>Candidate Trump called for amendment (deportation, end to DACA, build a wall)</a:t>
            </a:r>
          </a:p>
          <a:p>
            <a:pPr lvl="1"/>
            <a:r>
              <a:rPr lang="en-US" altLang="en-US" sz="1800" dirty="0"/>
              <a:t>President-Elect Trump now quiet and scaling back deportation</a:t>
            </a:r>
          </a:p>
          <a:p>
            <a:pPr lvl="1"/>
            <a:r>
              <a:rPr lang="en-US" altLang="en-US" sz="1800" dirty="0"/>
              <a:t>Also wants to expand E-Verify to </a:t>
            </a:r>
            <a:r>
              <a:rPr lang="en-US" altLang="en-US" sz="1800" u="sng" dirty="0"/>
              <a:t>all</a:t>
            </a:r>
            <a:r>
              <a:rPr lang="en-US" altLang="en-US" sz="1800" dirty="0"/>
              <a:t> employers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0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“REAL” WORLD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4572000"/>
          </a:xfrm>
        </p:spPr>
        <p:txBody>
          <a:bodyPr anchor="t"/>
          <a:lstStyle/>
          <a:p>
            <a:r>
              <a:rPr lang="en-US" altLang="en-US" sz="2400" b="1" dirty="0"/>
              <a:t>Labor &amp; employment laws normally change when the Administration changes from one political party to the next</a:t>
            </a:r>
          </a:p>
          <a:p>
            <a:pPr lvl="1"/>
            <a:r>
              <a:rPr lang="en-US" altLang="en-US" sz="2000" dirty="0"/>
              <a:t>The speed of the change depends upon how organized the 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incoming </a:t>
            </a:r>
            <a:r>
              <a:rPr lang="en-US" altLang="en-US" sz="2000" dirty="0"/>
              <a:t>party is</a:t>
            </a:r>
          </a:p>
          <a:p>
            <a:pPr lvl="1"/>
            <a:r>
              <a:rPr lang="en-US" altLang="en-US" sz="2000" dirty="0"/>
              <a:t>The Trump Administration is “behind the curve”</a:t>
            </a:r>
          </a:p>
          <a:p>
            <a:pPr lvl="1"/>
            <a:r>
              <a:rPr lang="en-US" altLang="en-US" sz="2000" dirty="0"/>
              <a:t>Until he can fill the positions, the career bureaucrats will 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“</a:t>
            </a:r>
            <a:r>
              <a:rPr lang="en-US" altLang="en-US" sz="2000" dirty="0"/>
              <a:t>follow the rules”</a:t>
            </a:r>
          </a:p>
          <a:p>
            <a:r>
              <a:rPr lang="en-US" altLang="en-US" sz="2400" b="1" dirty="0"/>
              <a:t>Situation seems more “shaky” because of politics</a:t>
            </a:r>
            <a:endParaRPr lang="en-US" altLang="en-US" sz="2400" dirty="0"/>
          </a:p>
          <a:p>
            <a:pPr lvl="1"/>
            <a:r>
              <a:rPr lang="en-US" altLang="en-US" sz="2000" dirty="0"/>
              <a:t>Labor &amp; employment laws have become “political”</a:t>
            </a:r>
          </a:p>
          <a:p>
            <a:pPr lvl="1"/>
            <a:r>
              <a:rPr lang="en-US" altLang="en-US" sz="2000" dirty="0"/>
              <a:t>Republican party not totally united</a:t>
            </a:r>
          </a:p>
          <a:p>
            <a:pPr lvl="1"/>
            <a:r>
              <a:rPr lang="en-US" altLang="en-US" sz="2000" dirty="0"/>
              <a:t>Democrats are still a force</a:t>
            </a:r>
          </a:p>
          <a:p>
            <a:pPr lvl="1"/>
            <a:r>
              <a:rPr lang="en-US" altLang="en-US" sz="2000" dirty="0"/>
              <a:t>Result will likely be a 3-way negotiations</a:t>
            </a:r>
          </a:p>
          <a:p>
            <a:pPr lvl="1"/>
            <a:r>
              <a:rPr lang="en-US" altLang="en-US" sz="2000" dirty="0"/>
              <a:t>Clearly written statutes and regulations will be increasingly rare</a:t>
            </a:r>
          </a:p>
          <a:p>
            <a:pPr marL="457200" lvl="1" indent="0">
              <a:buNone/>
            </a:pPr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8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“REAL” WORLD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4572000"/>
          </a:xfrm>
        </p:spPr>
        <p:txBody>
          <a:bodyPr anchor="t"/>
          <a:lstStyle/>
          <a:p>
            <a:r>
              <a:rPr lang="en-US" altLang="en-US" sz="2400" b="1" dirty="0"/>
              <a:t>Should expect employers and employees to resort to litigation</a:t>
            </a:r>
          </a:p>
          <a:p>
            <a:pPr lvl="1"/>
            <a:r>
              <a:rPr lang="en-US" altLang="en-US" sz="2000" dirty="0"/>
              <a:t>Will “cherry pick” the courts they file claims in</a:t>
            </a:r>
          </a:p>
          <a:p>
            <a:pPr lvl="1"/>
            <a:r>
              <a:rPr lang="en-US" altLang="en-US" sz="2000" dirty="0"/>
              <a:t>Will continue to have conflicts in the federal circuit courts of appeal</a:t>
            </a:r>
          </a:p>
          <a:p>
            <a:pPr lvl="1"/>
            <a:r>
              <a:rPr lang="en-US" altLang="en-US" sz="2000" dirty="0"/>
              <a:t>Conflicts may have to be elevated to Supreme Court</a:t>
            </a:r>
          </a:p>
          <a:p>
            <a:r>
              <a:rPr lang="en-US" altLang="en-US" sz="2400" b="1" dirty="0"/>
              <a:t>Supreme Court appointments will be critical</a:t>
            </a:r>
            <a:endParaRPr lang="en-US" altLang="en-US" sz="2400" dirty="0"/>
          </a:p>
          <a:p>
            <a:pPr lvl="1"/>
            <a:r>
              <a:rPr lang="en-US" altLang="en-US" sz="2000" dirty="0"/>
              <a:t>Priority will be to fill vacancy created by Scalia’s death</a:t>
            </a:r>
          </a:p>
          <a:p>
            <a:pPr lvl="2"/>
            <a:r>
              <a:rPr lang="en-US" altLang="en-US" sz="1600" dirty="0"/>
              <a:t>Will be difficult process</a:t>
            </a:r>
          </a:p>
          <a:p>
            <a:pPr lvl="2"/>
            <a:r>
              <a:rPr lang="en-US" altLang="en-US" sz="1600" dirty="0"/>
              <a:t>Will not be completed in time for current Court session (which ends in June 2017)</a:t>
            </a:r>
          </a:p>
          <a:p>
            <a:pPr lvl="2"/>
            <a:r>
              <a:rPr lang="en-US" altLang="en-US" sz="1600" dirty="0"/>
              <a:t>May not see impact until 2017-2018 session (with cases coming out in June 2018)</a:t>
            </a:r>
          </a:p>
          <a:p>
            <a:pPr lvl="1"/>
            <a:r>
              <a:rPr lang="en-US" altLang="en-US" sz="2000" dirty="0"/>
              <a:t>Whether Court becomes more conservative will depend on whether more seats open up, and each appointment will be a “fight”</a:t>
            </a:r>
          </a:p>
          <a:p>
            <a:endParaRPr lang="en-US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“REAL” WORLD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7924800" cy="4572000"/>
          </a:xfrm>
        </p:spPr>
        <p:txBody>
          <a:bodyPr anchor="t"/>
          <a:lstStyle/>
          <a:p>
            <a:r>
              <a:rPr lang="en-US" altLang="en-US" sz="2400" b="1" dirty="0"/>
              <a:t>Even if Federal laws become more conservative and more “employer friendly,” that does not mean Hawaii employers will get relief</a:t>
            </a:r>
          </a:p>
          <a:p>
            <a:r>
              <a:rPr lang="en-US" altLang="en-US" sz="2400" b="1" dirty="0"/>
              <a:t>Examples:</a:t>
            </a:r>
          </a:p>
          <a:p>
            <a:pPr marL="0" indent="0">
              <a:buNone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966944"/>
              </p:ext>
            </p:extLst>
          </p:nvPr>
        </p:nvGraphicFramePr>
        <p:xfrm>
          <a:off x="533400" y="2971800"/>
          <a:ext cx="8128000" cy="24084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this federal law is “repealed”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Hawaii has…</a:t>
                      </a:r>
                      <a:endParaRPr lang="en-US" dirty="0"/>
                    </a:p>
                  </a:txBody>
                  <a:tcPr/>
                </a:tc>
              </a:tr>
              <a:tr h="386601">
                <a:tc>
                  <a:txBody>
                    <a:bodyPr/>
                    <a:lstStyle/>
                    <a:p>
                      <a:r>
                        <a:rPr lang="en-US" dirty="0" smtClean="0"/>
                        <a:t>Affordable Care</a:t>
                      </a:r>
                      <a:r>
                        <a:rPr lang="en-US" baseline="0" dirty="0" smtClean="0"/>
                        <a:t> 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Hawaii Prepaid</a:t>
                      </a:r>
                      <a:r>
                        <a:rPr lang="en-US" baseline="0" dirty="0" smtClean="0"/>
                        <a:t> Health Care Act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LGBT protections</a:t>
                      </a:r>
                      <a:r>
                        <a:rPr lang="en-US" baseline="0" dirty="0" smtClean="0"/>
                        <a:t> under Title VII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HRS</a:t>
                      </a:r>
                      <a:r>
                        <a:rPr lang="en-US" baseline="0" dirty="0" smtClean="0"/>
                        <a:t> Chapter 378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EEOC regulations on leaves for disabled 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DLIR</a:t>
                      </a:r>
                      <a:r>
                        <a:rPr lang="en-US" baseline="0" dirty="0" smtClean="0"/>
                        <a:t> interpretation of HRS Section 378-32 (unlimited leaves for WC disabilities)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Paid</a:t>
                      </a:r>
                      <a:r>
                        <a:rPr lang="en-US" baseline="0" dirty="0" smtClean="0"/>
                        <a:t> sick leave for employees of federal contractors/subcontractors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8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FINAL THOUGHTS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7924800" cy="4572000"/>
          </a:xfrm>
        </p:spPr>
        <p:txBody>
          <a:bodyPr anchor="t"/>
          <a:lstStyle/>
          <a:p>
            <a:r>
              <a:rPr lang="en-US" altLang="en-US" sz="2400" b="1" dirty="0"/>
              <a:t>Labor and employment laws will continue to be volatile</a:t>
            </a:r>
          </a:p>
          <a:p>
            <a:r>
              <a:rPr lang="en-US" altLang="en-US" sz="2400" b="1" dirty="0"/>
              <a:t>You should expect</a:t>
            </a:r>
            <a:r>
              <a:rPr lang="en-US" altLang="en-US" sz="2400" dirty="0"/>
              <a:t>:</a:t>
            </a:r>
          </a:p>
          <a:p>
            <a:pPr lvl="1"/>
            <a:r>
              <a:rPr lang="en-US" altLang="en-US" sz="2000" dirty="0"/>
              <a:t>Confusing statutes and regulations</a:t>
            </a:r>
          </a:p>
          <a:p>
            <a:pPr lvl="1"/>
            <a:r>
              <a:rPr lang="en-US" altLang="en-US" sz="2000" dirty="0"/>
              <a:t>Increased litigation</a:t>
            </a:r>
          </a:p>
          <a:p>
            <a:pPr lvl="1"/>
            <a:r>
              <a:rPr lang="en-US" altLang="en-US" sz="2000" dirty="0"/>
              <a:t>Shift in enforcement activities from federal to state agencies</a:t>
            </a:r>
          </a:p>
          <a:p>
            <a:pPr marL="400050"/>
            <a:r>
              <a:rPr lang="en-US" altLang="en-US" sz="2400" b="1" dirty="0"/>
              <a:t>Changes will </a:t>
            </a:r>
            <a:r>
              <a:rPr lang="en-US" altLang="en-US" sz="2400" b="1" u="sng" dirty="0"/>
              <a:t>not</a:t>
            </a:r>
            <a:r>
              <a:rPr lang="en-US" altLang="en-US" sz="2400" b="1" dirty="0"/>
              <a:t> be overnight – will take time </a:t>
            </a:r>
          </a:p>
          <a:p>
            <a:pPr marL="400050"/>
            <a:r>
              <a:rPr lang="en-US" altLang="en-US" sz="2400" b="1" dirty="0"/>
              <a:t>Employers will need to monitor developments closely</a:t>
            </a:r>
          </a:p>
          <a:p>
            <a:pPr marL="800100" lvl="1"/>
            <a:r>
              <a:rPr lang="en-US" altLang="en-US" sz="2000" dirty="0"/>
              <a:t>Figure out what laws really impact your company</a:t>
            </a:r>
          </a:p>
          <a:p>
            <a:pPr marL="800100" lvl="1"/>
            <a:r>
              <a:rPr lang="en-US" altLang="en-US" sz="2000" dirty="0"/>
              <a:t>Get organized</a:t>
            </a:r>
          </a:p>
          <a:p>
            <a:pPr marL="800100" lvl="1"/>
            <a:r>
              <a:rPr lang="en-US" altLang="en-US" sz="2000" dirty="0"/>
              <a:t>Be ready to adapt when changes actually happen</a:t>
            </a:r>
          </a:p>
          <a:p>
            <a:pPr marL="114300" indent="0">
              <a:buNone/>
            </a:pPr>
            <a:endParaRPr lang="en-US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b="1" cap="all" dirty="0"/>
              <a:t>Disclaimer</a:t>
            </a:r>
          </a:p>
          <a:p>
            <a:pPr marL="0" indent="0" algn="ctr">
              <a:buNone/>
            </a:pPr>
            <a:endParaRPr lang="en-US" sz="2000" u="sng" dirty="0"/>
          </a:p>
          <a:p>
            <a:pPr marL="0" indent="0" algn="ctr">
              <a:buNone/>
            </a:pPr>
            <a:r>
              <a:rPr lang="en-US" sz="2000" dirty="0"/>
              <a:t>This presentation is provided for informational purposes only and is not intended and should not be construed to constitute legal advice.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Please consult an attorney if you have specific legal issues.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80941C-7ED1-EA42-8816-A07BF21DEF3E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DISCUSSION TOPICS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altLang="en-US" sz="2400" b="1" dirty="0"/>
              <a:t>How “Laws” Are </a:t>
            </a:r>
            <a:r>
              <a:rPr lang="en-US" altLang="en-US" sz="2400" b="1" i="1" dirty="0"/>
              <a:t>Actually</a:t>
            </a:r>
            <a:r>
              <a:rPr lang="en-US" altLang="en-US" sz="2400" b="1" dirty="0"/>
              <a:t> Changed</a:t>
            </a:r>
          </a:p>
          <a:p>
            <a:r>
              <a:rPr lang="en-US" altLang="en-US" sz="2400" b="1" dirty="0"/>
              <a:t>The “Wish List”</a:t>
            </a:r>
          </a:p>
          <a:p>
            <a:pPr lvl="1"/>
            <a:r>
              <a:rPr lang="en-US" altLang="en-US" sz="2000" dirty="0"/>
              <a:t>U.S. Department of Labor (USDOL)</a:t>
            </a:r>
          </a:p>
          <a:p>
            <a:pPr lvl="1"/>
            <a:r>
              <a:rPr lang="en-US" altLang="en-US" sz="2000" dirty="0"/>
              <a:t>Equal Employment Opportunity Commission (EEOC)</a:t>
            </a:r>
          </a:p>
          <a:p>
            <a:pPr lvl="1"/>
            <a:r>
              <a:rPr lang="en-US" altLang="en-US" sz="2000" dirty="0"/>
              <a:t>National Labor Relations Board (NLRB)</a:t>
            </a:r>
          </a:p>
          <a:p>
            <a:pPr lvl="1"/>
            <a:r>
              <a:rPr lang="en-US" altLang="en-US" sz="2000" dirty="0"/>
              <a:t>Occupational Safety &amp; Health Administration (OSHA)</a:t>
            </a:r>
          </a:p>
          <a:p>
            <a:pPr lvl="1"/>
            <a:r>
              <a:rPr lang="en-US" altLang="en-US" sz="2000" dirty="0"/>
              <a:t>Obama Executive Orders</a:t>
            </a:r>
          </a:p>
          <a:p>
            <a:pPr lvl="1"/>
            <a:r>
              <a:rPr lang="en-US" altLang="en-US" sz="2000" dirty="0"/>
              <a:t>Legislation</a:t>
            </a:r>
          </a:p>
          <a:p>
            <a:r>
              <a:rPr lang="en-US" altLang="en-US" sz="2400" b="1" dirty="0"/>
              <a:t>The “Real World”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“LAWS” ARE ACTUALLY CHANGED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572000"/>
          </a:xfrm>
        </p:spPr>
        <p:txBody>
          <a:bodyPr anchor="t"/>
          <a:lstStyle/>
          <a:p>
            <a:r>
              <a:rPr lang="en-US" altLang="en-US" sz="2400" b="1" dirty="0"/>
              <a:t>U.S. Constitution</a:t>
            </a:r>
            <a:endParaRPr lang="en-US" altLang="en-US" sz="2400" u="sng" dirty="0"/>
          </a:p>
          <a:p>
            <a:pPr lvl="1"/>
            <a:r>
              <a:rPr lang="en-US" altLang="en-US" sz="1800" dirty="0"/>
              <a:t>The Constitution is the </a:t>
            </a:r>
            <a:r>
              <a:rPr lang="en-US" altLang="en-US" sz="1800" i="1" dirty="0"/>
              <a:t>framework</a:t>
            </a:r>
            <a:r>
              <a:rPr lang="en-US" altLang="en-US" sz="1800" dirty="0"/>
              <a:t> for our entire legal system</a:t>
            </a:r>
          </a:p>
          <a:p>
            <a:pPr lvl="1"/>
            <a:r>
              <a:rPr lang="en-US" altLang="en-US" sz="1800" dirty="0"/>
              <a:t>Article V procedures:</a:t>
            </a:r>
          </a:p>
          <a:p>
            <a:pPr lvl="2"/>
            <a:r>
              <a:rPr lang="en-US" altLang="en-US" sz="1600" dirty="0"/>
              <a:t>Congress must propose amendment by 2/3 majority vote in House of Representatives &amp; Senate </a:t>
            </a:r>
            <a:r>
              <a:rPr lang="en-US" altLang="en-US" sz="1600" u="sng" dirty="0"/>
              <a:t>or</a:t>
            </a:r>
            <a:r>
              <a:rPr lang="en-US" altLang="en-US" sz="1600" dirty="0"/>
              <a:t> Constitutional Convention must be called by 2/3 of State Legislatures</a:t>
            </a:r>
          </a:p>
          <a:p>
            <a:pPr lvl="3"/>
            <a:r>
              <a:rPr lang="en-US" altLang="en-US" sz="1200" dirty="0"/>
              <a:t>President is </a:t>
            </a:r>
            <a:r>
              <a:rPr lang="en-US" altLang="en-US" sz="1200" u="sng" dirty="0"/>
              <a:t>not</a:t>
            </a:r>
            <a:r>
              <a:rPr lang="en-US" altLang="en-US" sz="1200" dirty="0"/>
              <a:t> involved in this process</a:t>
            </a:r>
          </a:p>
          <a:p>
            <a:pPr lvl="2"/>
            <a:r>
              <a:rPr lang="en-US" altLang="en-US" sz="1600" dirty="0"/>
              <a:t>Proposed amendment must be ratified by ¾ of states (38 of 50 states)</a:t>
            </a:r>
          </a:p>
          <a:p>
            <a:pPr lvl="3"/>
            <a:r>
              <a:rPr lang="en-US" altLang="en-US" sz="1200" dirty="0"/>
              <a:t>Republicans now have 32 governors </a:t>
            </a:r>
          </a:p>
          <a:p>
            <a:pPr lvl="3"/>
            <a:r>
              <a:rPr lang="en-US" altLang="en-US" sz="1200" dirty="0"/>
              <a:t>But State Legislatures are all over the place</a:t>
            </a:r>
          </a:p>
          <a:p>
            <a:r>
              <a:rPr lang="en-US" altLang="en-US" sz="2400" b="1" dirty="0"/>
              <a:t>Federal Statutes</a:t>
            </a:r>
            <a:endParaRPr lang="en-US" altLang="en-US" sz="2400" dirty="0"/>
          </a:p>
          <a:p>
            <a:pPr lvl="1"/>
            <a:r>
              <a:rPr lang="en-US" altLang="en-US" sz="1800" dirty="0"/>
              <a:t>United States Code contains the general and permanent laws of the U.S.</a:t>
            </a:r>
          </a:p>
          <a:p>
            <a:pPr lvl="2"/>
            <a:r>
              <a:rPr lang="en-US" altLang="en-US" sz="1600" dirty="0"/>
              <a:t>Includes creation and empowerment of federal agencies</a:t>
            </a:r>
          </a:p>
          <a:p>
            <a:pPr lvl="1"/>
            <a:r>
              <a:rPr lang="en-US" altLang="en-US" sz="1800" dirty="0"/>
              <a:t>Procedures:</a:t>
            </a:r>
          </a:p>
          <a:p>
            <a:pPr lvl="2"/>
            <a:r>
              <a:rPr lang="en-US" altLang="en-US" sz="1600" dirty="0"/>
              <a:t>Bill originates in the House of Representatives or Senate; may be amended</a:t>
            </a:r>
          </a:p>
          <a:p>
            <a:pPr lvl="2"/>
            <a:r>
              <a:rPr lang="en-US" altLang="en-US" sz="1600" dirty="0"/>
              <a:t>Bill must approved by both Houses </a:t>
            </a:r>
            <a:r>
              <a:rPr lang="en-US" altLang="en-US" sz="1600" i="1" dirty="0"/>
              <a:t>and</a:t>
            </a:r>
            <a:r>
              <a:rPr lang="en-US" altLang="en-US" sz="1600" dirty="0"/>
              <a:t> President to become law</a:t>
            </a:r>
          </a:p>
          <a:p>
            <a:pPr lvl="3"/>
            <a:r>
              <a:rPr lang="en-US" altLang="en-US" sz="1200" dirty="0"/>
              <a:t>Republican party is of January 20, 2017 will </a:t>
            </a:r>
            <a:r>
              <a:rPr lang="en-US" altLang="en-US" sz="1200" i="1" dirty="0"/>
              <a:t>purportedly</a:t>
            </a:r>
            <a:r>
              <a:rPr lang="en-US" altLang="en-US" sz="1200" dirty="0"/>
              <a:t> control both Houses and the Presidency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HOW “LAWS” ARE ACTUALLY CHANGED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572000"/>
          </a:xfrm>
        </p:spPr>
        <p:txBody>
          <a:bodyPr anchor="t"/>
          <a:lstStyle/>
          <a:p>
            <a:r>
              <a:rPr lang="en-US" altLang="en-US" sz="2400" b="1" dirty="0"/>
              <a:t>Federal Regulations</a:t>
            </a:r>
          </a:p>
          <a:p>
            <a:pPr lvl="1"/>
            <a:r>
              <a:rPr lang="en-US" altLang="en-US" sz="2000" dirty="0"/>
              <a:t>Regulations are issued by federal agencies, boards or commissions</a:t>
            </a:r>
          </a:p>
          <a:p>
            <a:pPr lvl="2"/>
            <a:r>
              <a:rPr lang="en-US" altLang="en-US" sz="1600" dirty="0"/>
              <a:t>Explains how agency intends to administer and enforce a law</a:t>
            </a:r>
          </a:p>
          <a:p>
            <a:pPr lvl="1"/>
            <a:r>
              <a:rPr lang="en-US" altLang="en-US" sz="2000" dirty="0"/>
              <a:t>Rulemaking Process:</a:t>
            </a:r>
          </a:p>
          <a:p>
            <a:pPr lvl="2"/>
            <a:r>
              <a:rPr lang="en-US" altLang="en-US" sz="1600" dirty="0"/>
              <a:t>Agency required to consult with the public when creating, modifying or deleting rules in the Code of Federal Regulations</a:t>
            </a:r>
          </a:p>
          <a:p>
            <a:pPr lvl="3"/>
            <a:r>
              <a:rPr lang="en-US" altLang="en-US" sz="1200" dirty="0"/>
              <a:t>Agency publishes proposed rule in the Federal Register</a:t>
            </a:r>
          </a:p>
          <a:p>
            <a:pPr lvl="3"/>
            <a:r>
              <a:rPr lang="en-US" altLang="en-US" sz="1200" dirty="0"/>
              <a:t>Public submits comments to agency</a:t>
            </a:r>
          </a:p>
          <a:p>
            <a:pPr lvl="3"/>
            <a:r>
              <a:rPr lang="en-US" altLang="en-US" sz="1200" dirty="0"/>
              <a:t>Agency considers feedback, makes changes where appropriate and responds to public comments received</a:t>
            </a:r>
          </a:p>
          <a:p>
            <a:pPr lvl="3"/>
            <a:r>
              <a:rPr lang="en-US" altLang="en-US" sz="1200" dirty="0"/>
              <a:t>Agency publishes final rule in the Federal Register with specific date when rule becomes effective and enforceable; must include responses to public comments</a:t>
            </a:r>
          </a:p>
          <a:p>
            <a:pPr lvl="2"/>
            <a:r>
              <a:rPr lang="en-US" altLang="en-US" sz="1600" dirty="0"/>
              <a:t>Process can take </a:t>
            </a:r>
            <a:r>
              <a:rPr lang="en-US" altLang="en-US" sz="1600" u="sng" dirty="0" smtClean="0"/>
              <a:t>years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HOW “LAWS” ARE ACTUALLY CHANGED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763000" cy="4572000"/>
          </a:xfrm>
        </p:spPr>
        <p:txBody>
          <a:bodyPr anchor="t"/>
          <a:lstStyle/>
          <a:p>
            <a:r>
              <a:rPr lang="en-US" altLang="en-US" sz="2400" b="1" dirty="0"/>
              <a:t>Presidential Executive Orders</a:t>
            </a:r>
          </a:p>
          <a:p>
            <a:pPr lvl="1"/>
            <a:r>
              <a:rPr lang="en-US" altLang="en-US" sz="1600" dirty="0"/>
              <a:t>E.O.s are directives by President that have the power of federal law</a:t>
            </a:r>
          </a:p>
          <a:p>
            <a:pPr lvl="2"/>
            <a:r>
              <a:rPr lang="en-US" altLang="en-US" sz="1600" dirty="0"/>
              <a:t>Used to create committees or organizations</a:t>
            </a:r>
          </a:p>
          <a:p>
            <a:pPr lvl="2"/>
            <a:r>
              <a:rPr lang="en-US" altLang="en-US" sz="1600" dirty="0"/>
              <a:t>Used to direct and manage how federal government operates</a:t>
            </a:r>
          </a:p>
          <a:p>
            <a:pPr lvl="1"/>
            <a:r>
              <a:rPr lang="en-US" altLang="en-US" sz="1600" dirty="0"/>
              <a:t>E.O.s can be changed or overturned:</a:t>
            </a:r>
          </a:p>
          <a:p>
            <a:pPr lvl="2"/>
            <a:r>
              <a:rPr lang="en-US" altLang="en-US" sz="1600" dirty="0"/>
              <a:t>By the President</a:t>
            </a:r>
          </a:p>
          <a:p>
            <a:pPr lvl="2"/>
            <a:r>
              <a:rPr lang="en-US" altLang="en-US" sz="1600" dirty="0"/>
              <a:t>By Congress passing legislation (but subject to veto by President)</a:t>
            </a:r>
          </a:p>
          <a:p>
            <a:pPr lvl="2"/>
            <a:r>
              <a:rPr lang="en-US" altLang="en-US" sz="1600" dirty="0"/>
              <a:t>By the U.S. Supreme Court if it declares the E.O. to be unconstitutional</a:t>
            </a:r>
          </a:p>
          <a:p>
            <a:r>
              <a:rPr lang="en-US" altLang="en-US" sz="2400" b="1" dirty="0"/>
              <a:t>U.S. Supreme Court Decisions</a:t>
            </a:r>
          </a:p>
          <a:p>
            <a:pPr lvl="1"/>
            <a:r>
              <a:rPr lang="en-US" altLang="en-US" sz="1600" dirty="0"/>
              <a:t>Article III of Constitution establishes federal judiciary</a:t>
            </a:r>
          </a:p>
          <a:p>
            <a:pPr lvl="2"/>
            <a:r>
              <a:rPr lang="en-US" altLang="en-US" sz="1600" dirty="0"/>
              <a:t>Original jurisdiction (e.g. disputes between states)</a:t>
            </a:r>
          </a:p>
          <a:p>
            <a:pPr lvl="2"/>
            <a:r>
              <a:rPr lang="en-US" altLang="en-US" sz="1600" dirty="0"/>
              <a:t>Appellate jurisdiction (appeals of cases </a:t>
            </a:r>
            <a:r>
              <a:rPr lang="en-US" altLang="en-US" sz="1600" dirty="0" smtClean="0"/>
              <a:t>involving </a:t>
            </a:r>
            <a:r>
              <a:rPr lang="en-US" altLang="en-US" sz="1600" dirty="0"/>
              <a:t>issues of Constitutional or federal law)</a:t>
            </a:r>
          </a:p>
          <a:p>
            <a:pPr lvl="2"/>
            <a:r>
              <a:rPr lang="en-US" altLang="en-US" sz="1600" dirty="0"/>
              <a:t>Judicial review (ability of Court to </a:t>
            </a:r>
            <a:r>
              <a:rPr lang="en-US" altLang="en-US" sz="1600" dirty="0" smtClean="0"/>
              <a:t>declare </a:t>
            </a:r>
            <a:r>
              <a:rPr lang="en-US" altLang="en-US" sz="1600" dirty="0"/>
              <a:t>Legislative or Executive act unconstitutional) </a:t>
            </a:r>
          </a:p>
          <a:p>
            <a:pPr lvl="1"/>
            <a:r>
              <a:rPr lang="en-US" altLang="en-US" sz="1600" dirty="0"/>
              <a:t>Court decisions are based on majority rule</a:t>
            </a:r>
          </a:p>
          <a:p>
            <a:pPr lvl="2"/>
            <a:r>
              <a:rPr lang="en-US" altLang="en-US" sz="1600" dirty="0"/>
              <a:t>Currently have 4-4 split with one vacancy on the Court</a:t>
            </a:r>
          </a:p>
          <a:p>
            <a:pPr lvl="2"/>
            <a:endParaRPr lang="en-US" altLang="en-US" sz="1600" dirty="0"/>
          </a:p>
          <a:p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1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LIST” – USDOL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7848600" cy="4572000"/>
          </a:xfrm>
        </p:spPr>
        <p:txBody>
          <a:bodyPr anchor="t"/>
          <a:lstStyle/>
          <a:p>
            <a:r>
              <a:rPr lang="en-US" altLang="en-US" sz="2400" b="1" dirty="0"/>
              <a:t>Salary Threshold for Exempt Employees</a:t>
            </a:r>
          </a:p>
          <a:p>
            <a:pPr lvl="1"/>
            <a:r>
              <a:rPr lang="en-US" altLang="en-US" sz="2000" dirty="0"/>
              <a:t>This is a federal regulation</a:t>
            </a:r>
          </a:p>
          <a:p>
            <a:pPr lvl="1"/>
            <a:r>
              <a:rPr lang="en-US" altLang="en-US" sz="2000" dirty="0"/>
              <a:t>Options for halting enforcement</a:t>
            </a:r>
          </a:p>
          <a:p>
            <a:pPr lvl="2"/>
            <a:r>
              <a:rPr lang="en-US" altLang="en-US" sz="1600" dirty="0"/>
              <a:t>Litigation – </a:t>
            </a:r>
          </a:p>
          <a:p>
            <a:pPr lvl="3"/>
            <a:r>
              <a:rPr lang="en-US" altLang="en-US" sz="1200" dirty="0"/>
              <a:t>“National” injunction issued by federal district court judge; applies to litigants only</a:t>
            </a:r>
          </a:p>
          <a:p>
            <a:pPr lvl="3"/>
            <a:r>
              <a:rPr lang="en-US" altLang="en-US" sz="1200" dirty="0"/>
              <a:t>Case has been appealed by USDOL to Fifth Circuit</a:t>
            </a:r>
          </a:p>
          <a:p>
            <a:pPr lvl="4"/>
            <a:r>
              <a:rPr lang="en-US" altLang="en-US" sz="1200" dirty="0"/>
              <a:t>If Fifth Circuit agrees with USDOL, injunction disappears</a:t>
            </a:r>
          </a:p>
          <a:p>
            <a:pPr lvl="4"/>
            <a:r>
              <a:rPr lang="en-US" altLang="en-US" sz="1200" dirty="0"/>
              <a:t>Regardless of who wins, the case will be appealed to U.S. Supreme Court</a:t>
            </a:r>
          </a:p>
          <a:p>
            <a:pPr lvl="3"/>
            <a:r>
              <a:rPr lang="en-US" altLang="en-US" sz="1200" dirty="0"/>
              <a:t>Cases on same issue can be instigated in other federal circuits (e.g. Ninth Circuit)</a:t>
            </a:r>
          </a:p>
          <a:p>
            <a:pPr lvl="4"/>
            <a:r>
              <a:rPr lang="en-US" altLang="en-US" sz="1200" dirty="0"/>
              <a:t>Can be initiated by USDOL</a:t>
            </a:r>
          </a:p>
          <a:p>
            <a:pPr lvl="4"/>
            <a:r>
              <a:rPr lang="en-US" altLang="en-US" sz="1200" dirty="0"/>
              <a:t>Can be initiated by private litigants (individual or class action lawsuits)</a:t>
            </a:r>
          </a:p>
          <a:p>
            <a:pPr lvl="2"/>
            <a:r>
              <a:rPr lang="en-US" altLang="en-US" sz="1600" dirty="0"/>
              <a:t>Executive Order – </a:t>
            </a:r>
          </a:p>
          <a:p>
            <a:pPr lvl="3"/>
            <a:r>
              <a:rPr lang="en-US" altLang="en-US" sz="1200" dirty="0"/>
              <a:t>Trump Administration could order USDOL to stop enforcement</a:t>
            </a:r>
          </a:p>
          <a:p>
            <a:pPr lvl="3"/>
            <a:r>
              <a:rPr lang="en-US" altLang="en-US" sz="1200" dirty="0"/>
              <a:t>Subject to lawsuit forcing judicial review by U.S. Supreme Court</a:t>
            </a:r>
          </a:p>
          <a:p>
            <a:pPr lvl="2"/>
            <a:r>
              <a:rPr lang="en-US" altLang="en-US" sz="1600" dirty="0"/>
              <a:t>Agency Repeal –</a:t>
            </a:r>
          </a:p>
          <a:p>
            <a:pPr lvl="3"/>
            <a:r>
              <a:rPr lang="en-US" altLang="en-US" sz="1200" dirty="0"/>
              <a:t>Must go through rulemaking process</a:t>
            </a:r>
          </a:p>
          <a:p>
            <a:pPr lvl="3"/>
            <a:r>
              <a:rPr lang="en-US" altLang="en-US" sz="1200" dirty="0"/>
              <a:t>Trump Administration must appoint new Secretary to USDOL and Asst. Secretary of USDOL, W&amp;H to make this happen</a:t>
            </a:r>
          </a:p>
          <a:p>
            <a:pPr lvl="1"/>
            <a:r>
              <a:rPr lang="en-US" altLang="en-US" sz="2000" dirty="0"/>
              <a:t>Prediction:  No resolution until 2018 at earliest; in the meantime, employers take a risk</a:t>
            </a:r>
          </a:p>
          <a:p>
            <a:pPr lvl="3"/>
            <a:endParaRPr lang="en-US" altLang="en-US" sz="1200" dirty="0"/>
          </a:p>
          <a:p>
            <a:pPr marL="914400" lvl="2" indent="0">
              <a:buNone/>
            </a:pPr>
            <a:endParaRPr lang="en-US" altLang="en-US" sz="1600" dirty="0"/>
          </a:p>
          <a:p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LIST” – USDOL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7848600" cy="4572000"/>
          </a:xfrm>
        </p:spPr>
        <p:txBody>
          <a:bodyPr anchor="t"/>
          <a:lstStyle/>
          <a:p>
            <a:r>
              <a:rPr lang="en-US" altLang="en-US" sz="2400" b="1" dirty="0"/>
              <a:t>“Persuader Rule”</a:t>
            </a:r>
          </a:p>
          <a:p>
            <a:pPr lvl="1"/>
            <a:r>
              <a:rPr lang="en-US" altLang="en-US" sz="2000" dirty="0"/>
              <a:t>This is a federal regulation requiring employers &amp; their attorneys to report activities that either:  (1) persuade employees about unionization or collective bargaining; or (2) advise employers about labor disputes</a:t>
            </a:r>
          </a:p>
          <a:p>
            <a:pPr lvl="1"/>
            <a:r>
              <a:rPr lang="en-US" altLang="en-US" sz="2000" dirty="0"/>
              <a:t>Options for halting enforcement</a:t>
            </a:r>
          </a:p>
          <a:p>
            <a:pPr lvl="2"/>
            <a:r>
              <a:rPr lang="en-US" altLang="en-US" sz="1600" dirty="0"/>
              <a:t>Litigation</a:t>
            </a:r>
          </a:p>
          <a:p>
            <a:pPr lvl="3"/>
            <a:r>
              <a:rPr lang="en-US" altLang="en-US" sz="1600" dirty="0"/>
              <a:t>Lawsuits were already filed in three states; injunction obtained in one, but case on appeal</a:t>
            </a:r>
          </a:p>
          <a:p>
            <a:pPr lvl="3"/>
            <a:r>
              <a:rPr lang="en-US" altLang="en-US" sz="1600" dirty="0"/>
              <a:t>Cases will be appealed up to U.S. Supreme Court</a:t>
            </a:r>
          </a:p>
          <a:p>
            <a:pPr lvl="2"/>
            <a:r>
              <a:rPr lang="en-US" altLang="en-US" sz="1600" dirty="0"/>
              <a:t>Executive Order – </a:t>
            </a:r>
          </a:p>
          <a:p>
            <a:pPr lvl="3"/>
            <a:r>
              <a:rPr lang="en-US" altLang="en-US" sz="1200" dirty="0"/>
              <a:t>Trump Administration could order USDOL to stop enforcement</a:t>
            </a:r>
          </a:p>
          <a:p>
            <a:pPr lvl="3"/>
            <a:r>
              <a:rPr lang="en-US" altLang="en-US" sz="1200" dirty="0"/>
              <a:t>Subject to lawsuit forcing judicial review by U.S. Supreme Court</a:t>
            </a:r>
          </a:p>
          <a:p>
            <a:pPr lvl="2"/>
            <a:r>
              <a:rPr lang="en-US" altLang="en-US" sz="1600" dirty="0"/>
              <a:t>Agency Repeal –</a:t>
            </a:r>
          </a:p>
          <a:p>
            <a:pPr lvl="3"/>
            <a:r>
              <a:rPr lang="en-US" altLang="en-US" sz="1200" dirty="0"/>
              <a:t>Must go through rulemaking process</a:t>
            </a:r>
          </a:p>
          <a:p>
            <a:pPr lvl="3"/>
            <a:r>
              <a:rPr lang="en-US" altLang="en-US" sz="1200" dirty="0"/>
              <a:t>Trump Administration must appoint new Secretary to USDOL to make this happen</a:t>
            </a:r>
          </a:p>
          <a:p>
            <a:pPr lvl="1"/>
            <a:r>
              <a:rPr lang="en-US" altLang="en-US" sz="2000" dirty="0"/>
              <a:t>Prediction:  No resolution until 2018 at earliest; in the meantime, employers take a risk</a:t>
            </a:r>
          </a:p>
          <a:p>
            <a:pPr marL="1371600" lvl="3" indent="0">
              <a:buNone/>
            </a:pPr>
            <a:endParaRPr lang="en-US" altLang="en-US" sz="1600" dirty="0"/>
          </a:p>
          <a:p>
            <a:pPr lvl="3"/>
            <a:endParaRPr lang="en-US" altLang="en-US" sz="1600" dirty="0"/>
          </a:p>
          <a:p>
            <a:pPr lvl="3"/>
            <a:endParaRPr lang="en-US" altLang="en-US" sz="1600" dirty="0"/>
          </a:p>
          <a:p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“WISH LIST</a:t>
            </a:r>
            <a:r>
              <a:rPr lang="en-US" b="1" dirty="0" smtClean="0"/>
              <a:t>”</a:t>
            </a:r>
            <a:r>
              <a:rPr lang="en-US" b="1" dirty="0"/>
              <a:t> – </a:t>
            </a:r>
            <a:r>
              <a:rPr lang="en-US" b="1" dirty="0" smtClean="0"/>
              <a:t>EEOC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7848600" cy="4572000"/>
          </a:xfrm>
        </p:spPr>
        <p:txBody>
          <a:bodyPr anchor="t"/>
          <a:lstStyle/>
          <a:p>
            <a:r>
              <a:rPr lang="en-US" altLang="en-US" sz="2400" b="1" dirty="0"/>
              <a:t>ADA Guidelines on Leaves of Absence</a:t>
            </a:r>
          </a:p>
          <a:p>
            <a:pPr lvl="1"/>
            <a:r>
              <a:rPr lang="en-US" altLang="en-US" sz="2000" dirty="0"/>
              <a:t>This is an interpretive “guidance” issued by EEOC staff; not a regulation</a:t>
            </a:r>
          </a:p>
          <a:p>
            <a:pPr lvl="2"/>
            <a:r>
              <a:rPr lang="en-US" altLang="en-US" sz="1600" dirty="0"/>
              <a:t>Followed by the staff as if it were a regulation</a:t>
            </a:r>
          </a:p>
          <a:p>
            <a:pPr lvl="2"/>
            <a:r>
              <a:rPr lang="en-US" altLang="en-US" sz="1600" dirty="0"/>
              <a:t>Requires change in internal policies and procedures</a:t>
            </a:r>
          </a:p>
          <a:p>
            <a:pPr lvl="1"/>
            <a:r>
              <a:rPr lang="en-US" altLang="en-US" sz="2000" dirty="0"/>
              <a:t>There is only one vacancy (out of 5 positions) on Commission</a:t>
            </a:r>
          </a:p>
          <a:p>
            <a:pPr lvl="2"/>
            <a:r>
              <a:rPr lang="en-US" altLang="en-US" sz="1600" dirty="0"/>
              <a:t>Trump Administration has not made an appointment</a:t>
            </a:r>
          </a:p>
          <a:p>
            <a:pPr lvl="1"/>
            <a:r>
              <a:rPr lang="en-US" altLang="en-US" sz="2000" dirty="0"/>
              <a:t>Options for halting enforcement</a:t>
            </a:r>
          </a:p>
          <a:p>
            <a:pPr lvl="2"/>
            <a:r>
              <a:rPr lang="en-US" altLang="en-US" sz="1600" dirty="0"/>
              <a:t>Executive Order – </a:t>
            </a:r>
          </a:p>
          <a:p>
            <a:pPr lvl="3"/>
            <a:r>
              <a:rPr lang="en-US" altLang="en-US" sz="1200" dirty="0"/>
              <a:t>Trump Administration could order EEOC to stop enforcement</a:t>
            </a:r>
          </a:p>
          <a:p>
            <a:pPr lvl="3"/>
            <a:r>
              <a:rPr lang="en-US" altLang="en-US" sz="1200" dirty="0"/>
              <a:t>Subject to lawsuit forcing judicial review by U.S. Supreme Court</a:t>
            </a:r>
            <a:endParaRPr lang="en-US" altLang="en-US" dirty="0"/>
          </a:p>
          <a:p>
            <a:pPr lvl="2"/>
            <a:r>
              <a:rPr lang="en-US" altLang="en-US" sz="1600" dirty="0"/>
              <a:t>Employers could ignore and then fight enforcement effort by EEOC</a:t>
            </a:r>
          </a:p>
          <a:p>
            <a:pPr lvl="3"/>
            <a:r>
              <a:rPr lang="en-US" altLang="en-US" sz="1200" dirty="0"/>
              <a:t>Trump Administration could refuse to “fund” EEOC lawsuits</a:t>
            </a:r>
          </a:p>
          <a:p>
            <a:pPr lvl="3"/>
            <a:r>
              <a:rPr lang="en-US" altLang="en-US" sz="1200" dirty="0"/>
              <a:t>Employees would have to litigate issue up through federal court system</a:t>
            </a:r>
          </a:p>
          <a:p>
            <a:pPr lvl="3"/>
            <a:r>
              <a:rPr lang="en-US" altLang="en-US" sz="1200" dirty="0"/>
              <a:t>Ultimate success depends upon make up of Supreme Court</a:t>
            </a:r>
          </a:p>
          <a:p>
            <a:pPr lvl="1"/>
            <a:r>
              <a:rPr lang="en-US" altLang="en-US" sz="2000" dirty="0"/>
              <a:t>Prediction:  This will take years to resolve; in the meantime, employers take a </a:t>
            </a:r>
            <a:r>
              <a:rPr lang="en-US" altLang="en-US" sz="2000" dirty="0" smtClean="0"/>
              <a:t>risk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ED27E-79DF-454E-9829-7561C0B37389}" type="datetime4">
              <a:rPr lang="en-US" smtClean="0"/>
              <a:t>December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&amp;A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A947B9E-F4EB-884F-8BF3-70129F5804FE}" vid="{574BFEA5-9403-1A4E-A36E-4A460328BD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ES&amp;A Presentation Template, rev 11-10-16</Template>
  <TotalTime>60</TotalTime>
  <Words>2349</Words>
  <Application>Microsoft Office PowerPoint</Application>
  <PresentationFormat>On-screen Show (4:3)</PresentationFormat>
  <Paragraphs>307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Ebrima</vt:lpstr>
      <vt:lpstr>Harlow Solid Italic</vt:lpstr>
      <vt:lpstr>ES&amp;A Slide Template</vt:lpstr>
      <vt:lpstr>WHAT HAWAII EMPLOYERS CAN EXPECT  IN THE TRUMP ERA </vt:lpstr>
      <vt:lpstr>PowerPoint Presentation</vt:lpstr>
      <vt:lpstr>DISCUSSION TOPICS</vt:lpstr>
      <vt:lpstr>HOW “LAWS” ARE ACTUALLY CHANGED</vt:lpstr>
      <vt:lpstr>HOW “LAWS” ARE ACTUALLY CHANGED</vt:lpstr>
      <vt:lpstr>HOW “LAWS” ARE ACTUALLY CHANGED</vt:lpstr>
      <vt:lpstr>THE “WISH LIST” – USDOL </vt:lpstr>
      <vt:lpstr>THE “WISH LIST” – USDOL </vt:lpstr>
      <vt:lpstr>THE “WISH LIST” – EEOC</vt:lpstr>
      <vt:lpstr>THE “WISH LIST” – EEOC</vt:lpstr>
      <vt:lpstr>THE “WISH LIST” – NLRB</vt:lpstr>
      <vt:lpstr>THE “WISH LIST” – NLRB</vt:lpstr>
      <vt:lpstr>THE “WISH LIST” – OSHA</vt:lpstr>
      <vt:lpstr>THE “WISH LIST” – OBAMA E.O.s</vt:lpstr>
      <vt:lpstr>THE “WISH LIST” – Legislation</vt:lpstr>
      <vt:lpstr>THE “REAL” WORLD</vt:lpstr>
      <vt:lpstr>THE “REAL” WORLD</vt:lpstr>
      <vt:lpstr>THE “REAL” WORLD</vt:lpstr>
      <vt:lpstr>FINAL THOUGHTS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HAWAII EMPLOYERS CAN EXPECT  IN THE TRUMP ERA</dc:title>
  <dc:creator>Beverly da Silva</dc:creator>
  <cp:lastModifiedBy>Margot Nakagawa</cp:lastModifiedBy>
  <cp:revision>10</cp:revision>
  <dcterms:created xsi:type="dcterms:W3CDTF">2016-12-09T07:09:34Z</dcterms:created>
  <dcterms:modified xsi:type="dcterms:W3CDTF">2016-12-16T20:44:49Z</dcterms:modified>
</cp:coreProperties>
</file>