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9" r:id="rId2"/>
    <p:sldId id="260" r:id="rId3"/>
    <p:sldId id="268" r:id="rId4"/>
    <p:sldId id="267" r:id="rId5"/>
    <p:sldId id="291" r:id="rId6"/>
    <p:sldId id="271" r:id="rId7"/>
    <p:sldId id="292" r:id="rId8"/>
    <p:sldId id="284" r:id="rId9"/>
    <p:sldId id="272" r:id="rId10"/>
    <p:sldId id="269" r:id="rId11"/>
    <p:sldId id="279" r:id="rId12"/>
    <p:sldId id="285" r:id="rId13"/>
    <p:sldId id="278" r:id="rId14"/>
    <p:sldId id="273" r:id="rId15"/>
    <p:sldId id="270" r:id="rId16"/>
    <p:sldId id="288" r:id="rId17"/>
    <p:sldId id="277" r:id="rId18"/>
    <p:sldId id="286" r:id="rId19"/>
    <p:sldId id="289" r:id="rId20"/>
    <p:sldId id="280" r:id="rId21"/>
    <p:sldId id="282" r:id="rId22"/>
    <p:sldId id="287" r:id="rId23"/>
    <p:sldId id="293" r:id="rId24"/>
    <p:sldId id="281" r:id="rId25"/>
    <p:sldId id="283" r:id="rId26"/>
    <p:sldId id="290" r:id="rId27"/>
    <p:sldId id="274" r:id="rId28"/>
    <p:sldId id="294" r:id="rId29"/>
    <p:sldId id="266" r:id="rId30"/>
    <p:sldId id="275" r:id="rId3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4900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6" autoAdjust="0"/>
    <p:restoredTop sz="69690" autoAdjust="0"/>
  </p:normalViewPr>
  <p:slideViewPr>
    <p:cSldViewPr>
      <p:cViewPr varScale="1">
        <p:scale>
          <a:sx n="58" d="100"/>
          <a:sy n="58" d="100"/>
        </p:scale>
        <p:origin x="1426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0E6AA-10D7-D34F-A706-76A1FF839870}" type="datetime1">
              <a:rPr lang="en-US" smtClean="0"/>
              <a:t>11/16/2016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4E92E-C040-214A-BFA7-246D307D7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667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aseline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pPr>
              <a:defRPr/>
            </a:pPr>
            <a:fld id="{591F9C98-25E0-F543-BBA6-4BF73A450346}" type="datetime1">
              <a:rPr lang="en-US" smtClean="0"/>
              <a:pPr>
                <a:defRPr/>
              </a:pPr>
              <a:t>11/16/2016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579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Ebrima" panose="02000000000000000000" pitchFamily="2" charset="0"/>
        <a:ea typeface="Ebrima" panose="02000000000000000000" pitchFamily="2" charset="0"/>
        <a:cs typeface="Ebrima" panose="02000000000000000000" pitchFamily="2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Ebrima" panose="02000000000000000000" pitchFamily="2" charset="0"/>
        <a:ea typeface="Ebrima" panose="02000000000000000000" pitchFamily="2" charset="0"/>
        <a:cs typeface="Ebrima" panose="02000000000000000000" pitchFamily="2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Ebrima" panose="02000000000000000000" pitchFamily="2" charset="0"/>
        <a:ea typeface="Ebrima" panose="02000000000000000000" pitchFamily="2" charset="0"/>
        <a:cs typeface="Ebrima" panose="02000000000000000000" pitchFamily="2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Ebrima" panose="02000000000000000000" pitchFamily="2" charset="0"/>
        <a:ea typeface="Ebrima" panose="02000000000000000000" pitchFamily="2" charset="0"/>
        <a:cs typeface="Ebrima" panose="02000000000000000000" pitchFamily="2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Ebrima" panose="02000000000000000000" pitchFamily="2" charset="0"/>
        <a:ea typeface="Ebrima" panose="02000000000000000000" pitchFamily="2" charset="0"/>
        <a:cs typeface="Ebrima" panose="02000000000000000000" pitchFamily="2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9387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Different</a:t>
            </a:r>
            <a:r>
              <a:rPr lang="en-US" baseline="0" dirty="0" smtClean="0"/>
              <a:t> FLSA status = confusion and likely complaints about misclassification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9488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ACCURATE RECORDS</a:t>
            </a:r>
            <a:r>
              <a:rPr lang="en-US" b="1" baseline="0" dirty="0" smtClean="0"/>
              <a:t> </a:t>
            </a:r>
            <a:r>
              <a:rPr lang="en-US" dirty="0" smtClean="0"/>
              <a:t>Watch</a:t>
            </a:r>
            <a:r>
              <a:rPr lang="en-US" baseline="0" dirty="0" smtClean="0"/>
              <a:t> out for telecommuting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1819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1082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WORK WEEK</a:t>
            </a:r>
            <a:r>
              <a:rPr lang="en-US" b="1" baseline="0" dirty="0" smtClean="0"/>
              <a:t>:  </a:t>
            </a:r>
            <a:r>
              <a:rPr lang="en-US" dirty="0" smtClean="0"/>
              <a:t>should be pre-set</a:t>
            </a:r>
            <a:r>
              <a:rPr lang="en-US" baseline="0" dirty="0" smtClean="0"/>
              <a:t> by Company – 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Under state law 168 hour period during 7 consecutive 24-hour periods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Example:  Sunday 12:00am to Saturday at 11:59pm</a:t>
            </a:r>
          </a:p>
          <a:p>
            <a:endParaRPr lang="en-US" baseline="0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General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std</a:t>
            </a:r>
            <a:r>
              <a:rPr lang="en-US" baseline="0" dirty="0" smtClean="0"/>
              <a:t> for overtime pay.  </a:t>
            </a:r>
            <a:r>
              <a:rPr lang="en-US" dirty="0" smtClean="0"/>
              <a:t>29 CFR 778.107</a:t>
            </a:r>
          </a:p>
          <a:p>
            <a:r>
              <a:rPr lang="en-US" dirty="0" smtClean="0"/>
              <a:t>Regular rate:</a:t>
            </a:r>
            <a:r>
              <a:rPr lang="en-US" baseline="0" dirty="0" smtClean="0"/>
              <a:t>  29 CFR 78-108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747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9286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Hourly rate employee 29 CFR</a:t>
            </a:r>
            <a:r>
              <a:rPr lang="en-US" baseline="0" dirty="0" smtClean="0"/>
              <a:t> 778.110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1968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Employees working at two or more rates:  29 CFR 778.115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1763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Must be done</a:t>
            </a:r>
            <a:r>
              <a:rPr lang="en-US" baseline="0" dirty="0" smtClean="0"/>
              <a:t> by prior agreement – agree that OT rate will be 1.5 x the hourly rate of the work completing</a:t>
            </a:r>
          </a:p>
          <a:p>
            <a:endParaRPr lang="en-US" baseline="0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Employees working at two or more rates:  29 CFR 778.115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1830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Employee</a:t>
            </a:r>
            <a:r>
              <a:rPr lang="en-US" baseline="0" dirty="0" smtClean="0"/>
              <a:t> paid based on the number of items manufactured or produced</a:t>
            </a:r>
          </a:p>
          <a:p>
            <a:endParaRPr lang="en-US" baseline="0" dirty="0" smtClean="0"/>
          </a:p>
          <a:p>
            <a:r>
              <a:rPr lang="en-US" baseline="0" dirty="0" smtClean="0"/>
              <a:t>Pay overtime rate on all hours worked over 40/week</a:t>
            </a:r>
          </a:p>
          <a:p>
            <a:endParaRPr lang="en-US" baseline="0" dirty="0" smtClean="0"/>
          </a:p>
          <a:p>
            <a:r>
              <a:rPr lang="en-US" baseline="0" dirty="0" smtClean="0"/>
              <a:t>Pieceworker 29 CFR 778.111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1310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Employee</a:t>
            </a:r>
            <a:r>
              <a:rPr lang="en-US" baseline="0" dirty="0" smtClean="0"/>
              <a:t> paid based on the number of items manufactured or produced</a:t>
            </a:r>
          </a:p>
          <a:p>
            <a:endParaRPr lang="en-US" baseline="0" dirty="0" smtClean="0"/>
          </a:p>
          <a:p>
            <a:r>
              <a:rPr lang="en-US" baseline="0" dirty="0" smtClean="0"/>
              <a:t>Make sure that the individual is paid minimum wage</a:t>
            </a:r>
          </a:p>
          <a:p>
            <a:endParaRPr lang="en-US" baseline="0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Pieceworker 29 CFR 778.111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791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Federal Exemptions:  </a:t>
            </a:r>
            <a:r>
              <a:rPr lang="en-US" dirty="0" smtClean="0"/>
              <a:t>Executives,</a:t>
            </a:r>
            <a:r>
              <a:rPr lang="en-US" baseline="0" dirty="0" smtClean="0"/>
              <a:t> Administrators, Professionals </a:t>
            </a:r>
          </a:p>
          <a:p>
            <a:endParaRPr lang="en-US" b="1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3184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29 CFR 778.420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4771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29 CFR 778.420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4761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Entitled</a:t>
            </a:r>
            <a:r>
              <a:rPr lang="en-US" baseline="0" dirty="0" smtClean="0"/>
              <a:t> to total compensation + $15/hour for all hours over 40 in a work week</a:t>
            </a:r>
          </a:p>
          <a:p>
            <a:endParaRPr lang="en-US" baseline="0" dirty="0" smtClean="0"/>
          </a:p>
          <a:p>
            <a:r>
              <a:rPr lang="en-US" baseline="0" dirty="0" smtClean="0"/>
              <a:t>Salaried Employees – general:  29 CFR 778.117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7993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Must be</a:t>
            </a:r>
            <a:r>
              <a:rPr lang="en-US" baseline="0" dirty="0" smtClean="0"/>
              <a:t> based on previous agreement with employee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Entitled</a:t>
            </a:r>
            <a:r>
              <a:rPr lang="en-US" baseline="0" dirty="0" smtClean="0"/>
              <a:t> to $10/hour for all hours up to 40 in a work week + $15/hour for all hours over 40 in a work week</a:t>
            </a:r>
          </a:p>
          <a:p>
            <a:endParaRPr lang="en-US" baseline="0" dirty="0" smtClean="0"/>
          </a:p>
          <a:p>
            <a:r>
              <a:rPr lang="en-US" baseline="0" dirty="0" smtClean="0"/>
              <a:t>Fixed salary for fluctuating hours 29 CFR 778.114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6521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29 CFR 778.118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115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334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baseline="0" dirty="0" smtClean="0"/>
              <a:t>Special Regulations:  </a:t>
            </a:r>
            <a:r>
              <a:rPr lang="en-US" baseline="0" dirty="0" smtClean="0"/>
              <a:t>Teachers, creative professionals, specific industries (airlines, motor carrier, automotive sales – check with counsel</a:t>
            </a:r>
          </a:p>
          <a:p>
            <a:endParaRPr lang="en-US" baseline="0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baseline="0" dirty="0" smtClean="0"/>
              <a:t>HCE:  </a:t>
            </a:r>
            <a:r>
              <a:rPr lang="en-US" b="0" baseline="0" dirty="0" smtClean="0"/>
              <a:t>at least </a:t>
            </a:r>
            <a:r>
              <a:rPr lang="en-US" b="0" baseline="0" dirty="0" err="1" smtClean="0"/>
              <a:t>std</a:t>
            </a:r>
            <a:r>
              <a:rPr lang="en-US" b="0" baseline="0" dirty="0" smtClean="0"/>
              <a:t> exempt employee weekly salary + additional comp from other sources </a:t>
            </a:r>
            <a:endParaRPr lang="en-US" b="1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221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This change</a:t>
            </a:r>
            <a:r>
              <a:rPr lang="en-US" b="1" baseline="0" dirty="0" smtClean="0"/>
              <a:t> is specific to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executive, administrative, professional exemptions.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May apply to computer professionals – pending legislation to “phase-in”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Not to other exemptions.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4144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baseline="0" dirty="0" smtClean="0"/>
              <a:t>PART TIME </a:t>
            </a:r>
            <a:r>
              <a:rPr lang="en-US" baseline="0" dirty="0" smtClean="0"/>
              <a:t>New regulations does  not allow for prorating of the salary level requirement for part time employees. 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For example, a 0.5 FTE employee does </a:t>
            </a:r>
            <a:r>
              <a:rPr lang="en-US" u="sng" baseline="0" dirty="0" smtClean="0"/>
              <a:t>not</a:t>
            </a:r>
            <a:r>
              <a:rPr lang="en-US" u="none" baseline="0" dirty="0" smtClean="0"/>
              <a:t> meet the requirement if they make ½ the 913/week requirement</a:t>
            </a:r>
          </a:p>
          <a:p>
            <a:pPr marL="171450" indent="-171450">
              <a:buFontTx/>
              <a:buChar char="-"/>
            </a:pPr>
            <a:r>
              <a:rPr lang="en-US" u="none" baseline="0" dirty="0" smtClean="0"/>
              <a:t>The employee must make $913/week despite the number of hours worked or scheduled per week</a:t>
            </a:r>
            <a:endParaRPr lang="en-US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baseline="0" dirty="0" smtClean="0"/>
              <a:t>Nondiscretionary</a:t>
            </a:r>
            <a:r>
              <a:rPr lang="en-US" baseline="0" dirty="0" smtClean="0"/>
              <a:t> = paid automatically upon meeting specific goals; no question whether it will be paid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aseline="0" dirty="0" smtClean="0"/>
              <a:t>Examples: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bonuses in employment contract/CBA, bonus tied to performance evaluations, incentive plan bonuses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Service anniversary bonus, attendance bonus, bonus for shift differential, production bonus, retention bonus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EXCLUDE:   holiday bonus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378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DON’T FORGET!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0993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$8.50/hour</a:t>
            </a:r>
          </a:p>
          <a:p>
            <a:endParaRPr lang="en-US" dirty="0" smtClean="0"/>
          </a:p>
          <a:p>
            <a:r>
              <a:rPr lang="en-US" dirty="0" smtClean="0"/>
              <a:t>$9.25/hour</a:t>
            </a:r>
            <a:r>
              <a:rPr lang="en-US" baseline="0" dirty="0" smtClean="0"/>
              <a:t> 1/1/17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38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Small</a:t>
            </a:r>
            <a:r>
              <a:rPr lang="en-US" b="1" baseline="0" dirty="0" smtClean="0"/>
              <a:t> Business Exception </a:t>
            </a:r>
            <a:r>
              <a:rPr lang="en-US" baseline="0" dirty="0" smtClean="0"/>
              <a:t>(Trump brief interview on 8/12/16)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If based on revenue this could help nonprofit organizations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026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976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 anchor="b"/>
          <a:lstStyle>
            <a:lvl1pPr>
              <a:defRPr lang="en-US" sz="4800" kern="1200" spc="-200" dirty="0">
                <a:solidFill>
                  <a:schemeClr val="tx1">
                    <a:lumMod val="75000"/>
                    <a:lumOff val="2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2283" y="3600450"/>
            <a:ext cx="10365317" cy="1752600"/>
          </a:xfrm>
        </p:spPr>
        <p:txBody>
          <a:bodyPr anchor="t"/>
          <a:lstStyle>
            <a:lvl1pPr marL="0" indent="0" algn="l">
              <a:buNone/>
              <a:defRPr lang="en-US" sz="2000" kern="1200" spc="-4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 descr="ES&amp;A-Logo-REV-150513_v1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65" b="13170"/>
          <a:stretch/>
        </p:blipFill>
        <p:spPr>
          <a:xfrm>
            <a:off x="6502400" y="530352"/>
            <a:ext cx="5486400" cy="123331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324600"/>
            <a:ext cx="12192000" cy="533400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9042401" y="6459539"/>
            <a:ext cx="2350323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spc="-100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envision, strategize and actualize</a:t>
            </a:r>
            <a:endParaRPr lang="en-US" sz="1400" spc="-1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380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C2CA4-610E-4659-895D-A53A22E3BC24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79DB9-AC7F-4440-993D-C1B2DC83CD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618" y="168275"/>
            <a:ext cx="168698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1816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875AD-76BB-495D-9B50-FEDB8335EEDE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86AE5-D64D-46AE-A283-56217908C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618" y="168275"/>
            <a:ext cx="168698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008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BC143-5A3C-49FC-A0EF-E83B23F86F8A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5D805-E5B5-40F5-94A9-C9BFDA8CA6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618" y="168275"/>
            <a:ext cx="168698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248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85801"/>
            <a:ext cx="2743200" cy="5440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85801"/>
            <a:ext cx="8026400" cy="5440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C39B4-2D04-4B40-B33E-F339A9E50CD0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06F5B-7D65-4575-B8F4-DE4D1BCF5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618" y="168275"/>
            <a:ext cx="168698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093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DC86090C-57C1-4C3E-9DD3-8BE8FF3162C7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1C17D8-DF50-7043-B5B8-640E595596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00568" y="1553317"/>
            <a:ext cx="1159086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cap="all" baseline="0" dirty="0" smtClean="0">
                <a:latin typeface="Ebrima" panose="02000000000000000000" pitchFamily="2" charset="0"/>
              </a:rPr>
              <a:t>Disclaimer</a:t>
            </a:r>
          </a:p>
          <a:p>
            <a:pPr algn="ctr"/>
            <a:endParaRPr lang="en-US" sz="3200" baseline="0" dirty="0" smtClean="0">
              <a:latin typeface="Ebrima" panose="02000000000000000000" pitchFamily="2" charset="0"/>
            </a:endParaRPr>
          </a:p>
          <a:p>
            <a:pPr algn="ctr"/>
            <a:r>
              <a:rPr lang="en-US" sz="2800" i="0" baseline="0" dirty="0" smtClean="0">
                <a:latin typeface="Ebrima" panose="02000000000000000000" pitchFamily="2" charset="0"/>
              </a:rPr>
              <a:t>This document has been provided for informational purposes only and is not intended and should not be construed to constitute legal advice. </a:t>
            </a:r>
          </a:p>
          <a:p>
            <a:pPr algn="ctr"/>
            <a:r>
              <a:rPr lang="en-US" sz="2800" i="0" baseline="0" dirty="0" smtClean="0">
                <a:latin typeface="Ebrima" panose="02000000000000000000" pitchFamily="2" charset="0"/>
              </a:rPr>
              <a:t>Please consult an attorney </a:t>
            </a:r>
          </a:p>
          <a:p>
            <a:pPr algn="ctr"/>
            <a:r>
              <a:rPr lang="en-US" sz="2800" i="0" baseline="0" dirty="0" smtClean="0">
                <a:latin typeface="Ebrima" panose="02000000000000000000" pitchFamily="2" charset="0"/>
              </a:rPr>
              <a:t>if you have specific legal issues.</a:t>
            </a:r>
            <a:endParaRPr lang="en-US" sz="2800" i="0" baseline="0" dirty="0">
              <a:latin typeface="Ebrima" panose="02000000000000000000" pitchFamily="2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618" y="168275"/>
            <a:ext cx="168698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418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t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DC86090C-57C1-4C3E-9DD3-8BE8FF3162C7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1C17D8-DF50-7043-B5B8-640E595596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618" y="168275"/>
            <a:ext cx="168698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289982" y="3156902"/>
            <a:ext cx="11612033" cy="523220"/>
          </a:xfrm>
        </p:spPr>
        <p:txBody>
          <a:bodyPr anchor="t" anchorCtr="0">
            <a:spAutoFit/>
          </a:bodyPr>
          <a:lstStyle>
            <a:lvl1pPr marL="0" indent="0">
              <a:buNone/>
              <a:defRPr sz="2500"/>
            </a:lvl1pPr>
          </a:lstStyle>
          <a:p>
            <a:pPr algn="ctr"/>
            <a:endParaRPr lang="en-US" sz="2800" i="0" baseline="0" dirty="0" smtClean="0">
              <a:latin typeface="Ebrima" panose="02000000000000000000" pitchFamily="2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300568" y="1157640"/>
            <a:ext cx="11590864" cy="202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3200" b="1" i="0" u="none" strike="noStrike" kern="1200" cap="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Confidential and proprietary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This document contains confidential and proprietary business information.  It is intended solely for the purpose of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289981" y="4495800"/>
            <a:ext cx="1159086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Any unauthorized use, dissemination, distribution, or copying of this document is strictly prohibited.</a:t>
            </a:r>
          </a:p>
        </p:txBody>
      </p:sp>
    </p:spTree>
    <p:extLst>
      <p:ext uri="{BB962C8B-B14F-4D97-AF65-F5344CB8AC3E}">
        <p14:creationId xmlns:p14="http://schemas.microsoft.com/office/powerpoint/2010/main" val="1013357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6FC67-52F5-4D09-8748-7FA61642849E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0EC1A-31C9-45F8-AF46-11A7D4AAE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618" y="168275"/>
            <a:ext cx="168698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5106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429001"/>
            <a:ext cx="7620000" cy="1362075"/>
          </a:xfrm>
        </p:spPr>
        <p:txBody>
          <a:bodyPr anchor="t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1" kern="12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928814"/>
            <a:ext cx="7620000" cy="1500187"/>
          </a:xfrm>
        </p:spPr>
        <p:txBody>
          <a:bodyPr anchor="b"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en-US" sz="2000" kern="1200" dirty="0" smtClean="0">
                <a:solidFill>
                  <a:schemeClr val="tx1">
                    <a:tint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637D9-31A6-41B8-8AD6-B484195297E1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C4B33-2189-4FF3-BA77-8D2407C1D3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618" y="168275"/>
            <a:ext cx="168698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55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88721"/>
            <a:ext cx="5384800" cy="49374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88721"/>
            <a:ext cx="5384800" cy="49374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0DF0A-DC70-48EE-925E-1D70493B884F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6E9D1-63DF-4E0D-BCFC-91730AE6C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618" y="168275"/>
            <a:ext cx="168698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3032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88720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828483"/>
            <a:ext cx="5386917" cy="42976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6" y="1188720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828165"/>
            <a:ext cx="5389033" cy="429799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2077A-BFA8-42B6-9931-9AA3B1A2933A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3A48E-9801-44ED-A005-1320D7B20A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618" y="168275"/>
            <a:ext cx="168698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583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74895-3DA5-4E35-A132-A6BB3C911BCA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88228-34C4-426C-92D2-F8E8F725ED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618" y="168275"/>
            <a:ext cx="168698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2845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A8A17-608D-4EAF-92E8-321CADAEDC14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C6810-F798-48C5-A15C-F467B53E4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618" y="168275"/>
            <a:ext cx="168698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732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04800" y="91440"/>
            <a:ext cx="9753600" cy="1097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188720"/>
            <a:ext cx="10972800" cy="4983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44800" y="6400800"/>
            <a:ext cx="6502400" cy="2889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6400801"/>
            <a:ext cx="12192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02833" y="6400800"/>
            <a:ext cx="103886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47200" y="6400799"/>
            <a:ext cx="2544233" cy="2889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pPr>
              <a:defRPr/>
            </a:pPr>
            <a:fld id="{DC86090C-57C1-4C3E-9DD3-8BE8FF3162C7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0567" y="6400800"/>
            <a:ext cx="1223433" cy="2889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D1C17D8-DF50-7043-B5B8-640E595596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mailto:tgibo@esandalaw.com" TargetMode="External"/><Relationship Id="rId2" Type="http://schemas.openxmlformats.org/officeDocument/2006/relationships/hyperlink" Target="mailto:aes@esandalaw.com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www.esandalaw.com/" TargetMode="External"/><Relationship Id="rId4" Type="http://schemas.openxmlformats.org/officeDocument/2006/relationships/hyperlink" Target="mailto:bdasilva@esandalaw.co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4765" y="2667000"/>
            <a:ext cx="10363200" cy="1470025"/>
          </a:xfrm>
        </p:spPr>
        <p:txBody>
          <a:bodyPr/>
          <a:lstStyle/>
          <a:p>
            <a:pPr algn="ctr">
              <a:defRPr/>
            </a:pPr>
            <a:r>
              <a:rPr lang="en-US" sz="4000" b="1" i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HR IN OVERTIME:</a:t>
            </a:r>
            <a:r>
              <a:rPr lang="en-US" sz="40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en-US" sz="6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/>
            </a:r>
            <a:br>
              <a:rPr lang="en-US" sz="6600" b="1" dirty="0">
                <a:solidFill>
                  <a:prstClr val="black">
                    <a:lumMod val="65000"/>
                    <a:lumOff val="35000"/>
                  </a:prstClr>
                </a:solidFill>
              </a:rPr>
            </a:br>
            <a:r>
              <a:rPr lang="en-US" sz="28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Recap of FLSA Rules and Overtime Basics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8931" y="4800600"/>
            <a:ext cx="10574869" cy="1143000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b="1" dirty="0" smtClean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b="1" dirty="0" smtClean="0">
                <a:solidFill>
                  <a:srgbClr val="660033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Trisha Gibo, Esq.</a:t>
            </a:r>
            <a:endParaRPr lang="en-US" altLang="en-US" b="1" dirty="0">
              <a:solidFill>
                <a:srgbClr val="660033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November 2016</a:t>
            </a:r>
            <a:endParaRPr lang="en-US" altLang="en-US" b="1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78931" y="1989995"/>
            <a:ext cx="3779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B80000"/>
                </a:solidFill>
                <a:latin typeface="Harlow Solid Italic" panose="04030604020F02020D02" pitchFamily="82" charset="0"/>
              </a:rPr>
              <a:t>Webinar Wednesdays</a:t>
            </a:r>
          </a:p>
        </p:txBody>
      </p:sp>
    </p:spTree>
    <p:extLst>
      <p:ext uri="{BB962C8B-B14F-4D97-AF65-F5344CB8AC3E}">
        <p14:creationId xmlns:p14="http://schemas.microsoft.com/office/powerpoint/2010/main" val="4030338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POTENTIAL LIMITATIONS ON CHANGES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b="1" dirty="0" smtClean="0"/>
              <a:t>Trump Administration</a:t>
            </a:r>
          </a:p>
          <a:p>
            <a:pPr lvl="1"/>
            <a:r>
              <a:rPr lang="en-US" dirty="0" smtClean="0"/>
              <a:t>Not likely to change 12/1/16 effective date</a:t>
            </a:r>
          </a:p>
          <a:p>
            <a:pPr lvl="2"/>
            <a:r>
              <a:rPr lang="en-US" dirty="0" smtClean="0"/>
              <a:t>Further changes to regulations require notice-and-comment periods </a:t>
            </a:r>
          </a:p>
          <a:p>
            <a:pPr lvl="1"/>
            <a:r>
              <a:rPr lang="en-US" dirty="0" smtClean="0"/>
              <a:t>Potential changes after Trump takes office on 1/20/17 </a:t>
            </a:r>
          </a:p>
          <a:p>
            <a:pPr lvl="2"/>
            <a:r>
              <a:rPr lang="en-US" dirty="0" smtClean="0"/>
              <a:t>May include small-business exception</a:t>
            </a:r>
          </a:p>
          <a:p>
            <a:pPr lvl="2"/>
            <a:r>
              <a:rPr lang="en-US" dirty="0" smtClean="0"/>
              <a:t>May eliminate triennial automatic increases in salary level</a:t>
            </a:r>
          </a:p>
          <a:p>
            <a:pPr lvl="3"/>
            <a:r>
              <a:rPr lang="en-US" dirty="0"/>
              <a:t>Automatic updates begin January 1, </a:t>
            </a:r>
            <a:r>
              <a:rPr lang="en-US" dirty="0" smtClean="0"/>
              <a:t>2020</a:t>
            </a:r>
          </a:p>
          <a:p>
            <a:pPr lvl="3"/>
            <a:r>
              <a:rPr lang="en-US" dirty="0" smtClean="0"/>
              <a:t>Next increase will be to over $51,000/year</a:t>
            </a:r>
            <a:endParaRPr lang="en-US" dirty="0"/>
          </a:p>
          <a:p>
            <a:pPr lvl="3"/>
            <a:r>
              <a:rPr lang="en-US" dirty="0"/>
              <a:t>USDOL will post new salary levels 150 days in advance of their effective date, beginning on August 1, 2019</a:t>
            </a:r>
          </a:p>
          <a:p>
            <a:pPr marL="457200" lvl="1" indent="0">
              <a:buNone/>
            </a:pPr>
            <a:endParaRPr lang="en-US" b="1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800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POTENTIAL LIMITATIONS ON CHANGES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0"/>
            <a:ext cx="10972800" cy="5638798"/>
          </a:xfrm>
        </p:spPr>
        <p:txBody>
          <a:bodyPr anchor="t"/>
          <a:lstStyle/>
          <a:p>
            <a:r>
              <a:rPr lang="en-US" b="1" dirty="0" smtClean="0"/>
              <a:t>Lawsuits </a:t>
            </a:r>
          </a:p>
          <a:p>
            <a:pPr lvl="1"/>
            <a:r>
              <a:rPr lang="en-US" dirty="0" smtClean="0"/>
              <a:t>Lawsuit filed by 21 states (led by Texas) </a:t>
            </a:r>
          </a:p>
          <a:p>
            <a:pPr lvl="2"/>
            <a:r>
              <a:rPr lang="en-US" dirty="0" smtClean="0"/>
              <a:t>Request preliminary injunction to block FLSA overtime rule</a:t>
            </a:r>
          </a:p>
          <a:p>
            <a:pPr lvl="2"/>
            <a:r>
              <a:rPr lang="en-US" dirty="0" smtClean="0"/>
              <a:t>Argue that FLSA does not authorize salary-level test or triennial automatic increase in salary threshold</a:t>
            </a:r>
          </a:p>
          <a:p>
            <a:pPr lvl="2"/>
            <a:r>
              <a:rPr lang="en-US" dirty="0" smtClean="0"/>
              <a:t>Unconstitutional infringement on state rights </a:t>
            </a:r>
          </a:p>
          <a:p>
            <a:pPr lvl="1"/>
            <a:r>
              <a:rPr lang="en-US" dirty="0" smtClean="0"/>
              <a:t>U.S. Chamber of Commerce + 50 business groups</a:t>
            </a:r>
          </a:p>
          <a:p>
            <a:pPr lvl="2"/>
            <a:r>
              <a:rPr lang="en-US" dirty="0" smtClean="0"/>
              <a:t>Argue USDOL exceeded authority when passed the rules</a:t>
            </a:r>
          </a:p>
          <a:p>
            <a:pPr lvl="2"/>
            <a:r>
              <a:rPr lang="en-US" dirty="0" smtClean="0"/>
              <a:t>Request expedited decision by Texas federal court</a:t>
            </a:r>
          </a:p>
          <a:p>
            <a:pPr lvl="1"/>
            <a:r>
              <a:rPr lang="en-US" dirty="0" smtClean="0"/>
              <a:t>Cases consolidated by Federal District Court in Texas</a:t>
            </a:r>
            <a:endParaRPr lang="en-US" dirty="0"/>
          </a:p>
          <a:p>
            <a:pPr lvl="2"/>
            <a:r>
              <a:rPr lang="en-US" dirty="0" smtClean="0"/>
              <a:t>Decision is still pending with court</a:t>
            </a:r>
          </a:p>
          <a:p>
            <a:pPr lvl="2"/>
            <a:r>
              <a:rPr lang="en-US" dirty="0" smtClean="0"/>
              <a:t>Decision will not likely be issued before 12/1/16</a:t>
            </a:r>
            <a:endParaRPr lang="en-US" b="1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BEST PRACTICES FOR ANALYSIS OF POSITIONS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38200"/>
            <a:ext cx="10972800" cy="5333998"/>
          </a:xfrm>
        </p:spPr>
        <p:txBody>
          <a:bodyPr anchor="t"/>
          <a:lstStyle/>
          <a:p>
            <a:r>
              <a:rPr lang="en-US" dirty="0" smtClean="0"/>
              <a:t>Identify all exempt employees that make less than $913/week ($47,476/year)</a:t>
            </a:r>
          </a:p>
          <a:p>
            <a:r>
              <a:rPr lang="en-US" dirty="0" smtClean="0"/>
              <a:t>Reassess duties to ensure proper classification as exempt</a:t>
            </a:r>
          </a:p>
          <a:p>
            <a:r>
              <a:rPr lang="en-US" dirty="0" smtClean="0"/>
              <a:t>Determine whether the company will either:</a:t>
            </a:r>
          </a:p>
          <a:p>
            <a:pPr lvl="1"/>
            <a:r>
              <a:rPr lang="en-US" dirty="0" smtClean="0"/>
              <a:t>Increase the position’s pay to $913/week</a:t>
            </a:r>
          </a:p>
          <a:p>
            <a:pPr lvl="1"/>
            <a:r>
              <a:rPr lang="en-US" dirty="0" smtClean="0"/>
              <a:t>Eliminate exempt level duties</a:t>
            </a:r>
          </a:p>
          <a:p>
            <a:pPr lvl="1"/>
            <a:r>
              <a:rPr lang="en-US" dirty="0" smtClean="0"/>
              <a:t>Reclassify as non-exempt &amp; leave duties </a:t>
            </a:r>
            <a:r>
              <a:rPr lang="en-US" dirty="0"/>
              <a:t>and salary </a:t>
            </a:r>
            <a:r>
              <a:rPr lang="en-US" dirty="0" smtClean="0"/>
              <a:t>as-is</a:t>
            </a:r>
          </a:p>
          <a:p>
            <a:r>
              <a:rPr lang="en-US" dirty="0" smtClean="0"/>
              <a:t>Classify </a:t>
            </a:r>
            <a:r>
              <a:rPr lang="en-US" u="sng" dirty="0" smtClean="0"/>
              <a:t>all</a:t>
            </a:r>
            <a:r>
              <a:rPr lang="en-US" dirty="0" smtClean="0"/>
              <a:t> individuals in a position the same</a:t>
            </a:r>
          </a:p>
          <a:p>
            <a:pPr lvl="1"/>
            <a:r>
              <a:rPr lang="en-US" dirty="0" smtClean="0"/>
              <a:t>Do not make some employees in a job classification exempt and others non-exempt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827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PREPARE FOR CHANGES TO YOUR WORKPLACE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10972800" cy="5410200"/>
          </a:xfrm>
        </p:spPr>
        <p:txBody>
          <a:bodyPr anchor="t"/>
          <a:lstStyle/>
          <a:p>
            <a:r>
              <a:rPr lang="en-US" dirty="0" smtClean="0"/>
              <a:t>Timesheet and Recordkeeping Training</a:t>
            </a:r>
          </a:p>
          <a:p>
            <a:pPr lvl="1"/>
            <a:r>
              <a:rPr lang="en-US" dirty="0" smtClean="0"/>
              <a:t>Adding or eliminating timesheet requirements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aintaining accurate records for overtime hours worked</a:t>
            </a:r>
          </a:p>
          <a:p>
            <a:r>
              <a:rPr lang="en-US" dirty="0" smtClean="0"/>
              <a:t>Review Overtime Policies</a:t>
            </a:r>
          </a:p>
          <a:p>
            <a:pPr lvl="1"/>
            <a:r>
              <a:rPr lang="en-US" dirty="0" smtClean="0"/>
              <a:t>Prior approval from supervisor before working overtime</a:t>
            </a:r>
          </a:p>
          <a:p>
            <a:pPr lvl="1"/>
            <a:r>
              <a:rPr lang="en-US" dirty="0" smtClean="0"/>
              <a:t>Disciplinary action for violation of the policy</a:t>
            </a:r>
          </a:p>
          <a:p>
            <a:r>
              <a:rPr lang="en-US" dirty="0" smtClean="0"/>
              <a:t>Anticipate Engagement Issues</a:t>
            </a:r>
          </a:p>
          <a:p>
            <a:pPr lvl="1"/>
            <a:r>
              <a:rPr lang="en-US" dirty="0"/>
              <a:t>Proper communication with employees</a:t>
            </a:r>
          </a:p>
          <a:p>
            <a:pPr lvl="1"/>
            <a:r>
              <a:rPr lang="en-US" dirty="0" smtClean="0"/>
              <a:t>Loss in productivity due to “demotion”</a:t>
            </a:r>
          </a:p>
          <a:p>
            <a:pPr lvl="1"/>
            <a:r>
              <a:rPr lang="en-US" dirty="0" smtClean="0"/>
              <a:t>Low morale due to decrease in the number of overtime hours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163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all" dirty="0"/>
              <a:t>Calculating Overtime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 anchor="t"/>
          <a:lstStyle/>
          <a:p>
            <a:r>
              <a:rPr lang="en-US" sz="3200" b="1" dirty="0"/>
              <a:t>Myths</a:t>
            </a:r>
          </a:p>
          <a:p>
            <a:pPr lvl="1"/>
            <a:r>
              <a:rPr lang="en-US" sz="2800" dirty="0"/>
              <a:t>Overtime paid for work in excess of 8 hours per day</a:t>
            </a:r>
          </a:p>
          <a:p>
            <a:pPr lvl="1"/>
            <a:r>
              <a:rPr lang="en-US" sz="2800" dirty="0"/>
              <a:t>Calculated using base hourly wage</a:t>
            </a:r>
          </a:p>
          <a:p>
            <a:pPr lvl="1"/>
            <a:r>
              <a:rPr lang="en-US" sz="2800" dirty="0"/>
              <a:t>Based on work schedules set by company</a:t>
            </a:r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 anchor="t"/>
          <a:lstStyle/>
          <a:p>
            <a:r>
              <a:rPr lang="en-US" sz="3200" b="1" dirty="0"/>
              <a:t>Reality</a:t>
            </a:r>
          </a:p>
          <a:p>
            <a:pPr lvl="1"/>
            <a:r>
              <a:rPr lang="en-US" sz="2800" dirty="0"/>
              <a:t>Overtime only required after 40 hours in work week</a:t>
            </a:r>
          </a:p>
          <a:p>
            <a:pPr lvl="1"/>
            <a:r>
              <a:rPr lang="en-US" sz="2800" dirty="0"/>
              <a:t>Based on </a:t>
            </a:r>
            <a:r>
              <a:rPr lang="en-US" sz="2800" b="1" dirty="0"/>
              <a:t>regular rate</a:t>
            </a:r>
          </a:p>
          <a:p>
            <a:pPr lvl="1"/>
            <a:r>
              <a:rPr lang="en-US" sz="2800" dirty="0"/>
              <a:t>Must compensate for all hours worked</a:t>
            </a:r>
          </a:p>
          <a:p>
            <a:pPr lvl="2"/>
            <a:r>
              <a:rPr lang="en-US" sz="2400" dirty="0"/>
              <a:t>Duty hours</a:t>
            </a:r>
          </a:p>
          <a:p>
            <a:pPr lvl="2"/>
            <a:r>
              <a:rPr lang="en-US" sz="2400" dirty="0"/>
              <a:t>Hours controlled</a:t>
            </a:r>
          </a:p>
          <a:p>
            <a:pPr lvl="2"/>
            <a:r>
              <a:rPr lang="en-US" sz="2400" dirty="0"/>
              <a:t>Attendance required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65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CALCULATING OVERTIME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b="1" dirty="0" smtClean="0"/>
              <a:t>Overtime</a:t>
            </a:r>
          </a:p>
          <a:p>
            <a:pPr lvl="1"/>
            <a:r>
              <a:rPr lang="en-US" dirty="0" smtClean="0"/>
              <a:t>Employers are required to pay </a:t>
            </a:r>
            <a:r>
              <a:rPr lang="en-US" i="1" dirty="0" smtClean="0"/>
              <a:t>non-exempt employees</a:t>
            </a:r>
            <a:r>
              <a:rPr lang="en-US" dirty="0" smtClean="0"/>
              <a:t> overtime for all hours worked in excess of forty (40) in the </a:t>
            </a:r>
            <a:r>
              <a:rPr lang="en-US" i="1" dirty="0" smtClean="0"/>
              <a:t>work week</a:t>
            </a:r>
          </a:p>
          <a:p>
            <a:pPr lvl="1"/>
            <a:r>
              <a:rPr lang="en-US" dirty="0" smtClean="0"/>
              <a:t>Overtime Rate = 1.5 x </a:t>
            </a:r>
            <a:r>
              <a:rPr lang="en-US" i="1" dirty="0" smtClean="0"/>
              <a:t>Regular Rate </a:t>
            </a:r>
            <a:endParaRPr lang="en-US" i="1" dirty="0"/>
          </a:p>
          <a:p>
            <a:pPr lvl="1"/>
            <a:r>
              <a:rPr lang="en-US" b="1" dirty="0" smtClean="0"/>
              <a:t>Regular Rate</a:t>
            </a:r>
          </a:p>
          <a:p>
            <a:pPr lvl="2"/>
            <a:r>
              <a:rPr lang="en-US" b="1" u="sng" dirty="0" smtClean="0"/>
              <a:t>All compensation in work week ÷ total hours worked in work week</a:t>
            </a:r>
          </a:p>
          <a:p>
            <a:pPr lvl="2"/>
            <a:r>
              <a:rPr lang="en-US" dirty="0" smtClean="0"/>
              <a:t>Includes all payments made to or on behalf of the employee</a:t>
            </a:r>
          </a:p>
          <a:p>
            <a:pPr lvl="2"/>
            <a:r>
              <a:rPr lang="en-US" dirty="0" smtClean="0"/>
              <a:t>Includes reasonable cost of board, lodging or other facilities (benefits)</a:t>
            </a:r>
          </a:p>
          <a:p>
            <a:pPr lvl="2"/>
            <a:r>
              <a:rPr lang="en-US" dirty="0" smtClean="0"/>
              <a:t>Tipped employees – includes amount of tip credit properly claimed by employer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482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CALCULATING OVERTIME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anchor="t"/>
          <a:lstStyle/>
          <a:p>
            <a:r>
              <a:rPr lang="en-US" sz="2800" b="1" dirty="0" smtClean="0"/>
              <a:t>Hourly </a:t>
            </a:r>
          </a:p>
          <a:p>
            <a:pPr lvl="1"/>
            <a:r>
              <a:rPr lang="en-US" sz="2400" dirty="0" smtClean="0"/>
              <a:t>Single Rate</a:t>
            </a:r>
          </a:p>
          <a:p>
            <a:pPr lvl="1"/>
            <a:r>
              <a:rPr lang="en-US" sz="2400" dirty="0" smtClean="0"/>
              <a:t>More than one </a:t>
            </a:r>
            <a:r>
              <a:rPr lang="en-US" sz="2400" dirty="0"/>
              <a:t>r</a:t>
            </a:r>
            <a:r>
              <a:rPr lang="en-US" sz="2400" dirty="0" smtClean="0"/>
              <a:t>ate:  </a:t>
            </a:r>
            <a:r>
              <a:rPr lang="en-US" sz="2400" dirty="0"/>
              <a:t>w</a:t>
            </a:r>
            <a:r>
              <a:rPr lang="en-US" sz="2400" dirty="0" smtClean="0"/>
              <a:t>eighted average regular rate</a:t>
            </a:r>
          </a:p>
          <a:p>
            <a:pPr lvl="1"/>
            <a:r>
              <a:rPr lang="en-US" sz="2400" dirty="0" smtClean="0"/>
              <a:t>More than one rate:  time-and-a-half for specific </a:t>
            </a:r>
            <a:r>
              <a:rPr lang="en-US" sz="2400" dirty="0"/>
              <a:t>w</a:t>
            </a:r>
            <a:r>
              <a:rPr lang="en-US" sz="2400" dirty="0" smtClean="0"/>
              <a:t>ork</a:t>
            </a:r>
          </a:p>
          <a:p>
            <a:r>
              <a:rPr lang="en-US" sz="2800" b="1" dirty="0" smtClean="0"/>
              <a:t>Piece Rate</a:t>
            </a:r>
          </a:p>
          <a:p>
            <a:pPr lvl="1"/>
            <a:r>
              <a:rPr lang="en-US" sz="2400" dirty="0" smtClean="0"/>
              <a:t>Time-and-a-half for overtime hours worked</a:t>
            </a:r>
          </a:p>
          <a:p>
            <a:pPr lvl="1"/>
            <a:r>
              <a:rPr lang="en-US" sz="2400" dirty="0" smtClean="0"/>
              <a:t>Premium piece rate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 anchor="t"/>
          <a:lstStyle/>
          <a:p>
            <a:r>
              <a:rPr lang="en-US" b="1" dirty="0" smtClean="0"/>
              <a:t>Combo </a:t>
            </a:r>
            <a:r>
              <a:rPr lang="en-US" b="1" dirty="0"/>
              <a:t>Hourly </a:t>
            </a:r>
            <a:r>
              <a:rPr lang="en-US" b="1" dirty="0" smtClean="0"/>
              <a:t>&amp; </a:t>
            </a:r>
            <a:r>
              <a:rPr lang="en-US" b="1" dirty="0"/>
              <a:t>Piece </a:t>
            </a:r>
            <a:r>
              <a:rPr lang="en-US" b="1" dirty="0" smtClean="0"/>
              <a:t>Rate</a:t>
            </a:r>
          </a:p>
          <a:p>
            <a:r>
              <a:rPr lang="en-US" b="1" dirty="0" smtClean="0"/>
              <a:t>Day Rate or Job Rate</a:t>
            </a:r>
          </a:p>
          <a:p>
            <a:r>
              <a:rPr lang="en-US" b="1" dirty="0" smtClean="0"/>
              <a:t>Salary</a:t>
            </a:r>
            <a:endParaRPr lang="en-US" b="1" dirty="0"/>
          </a:p>
          <a:p>
            <a:pPr lvl="1"/>
            <a:r>
              <a:rPr lang="en-US" dirty="0"/>
              <a:t>Time-and-a-half for overtime hours worked</a:t>
            </a:r>
          </a:p>
          <a:p>
            <a:pPr lvl="1"/>
            <a:r>
              <a:rPr lang="en-US" dirty="0"/>
              <a:t>Fluctuating work week</a:t>
            </a:r>
          </a:p>
          <a:p>
            <a:r>
              <a:rPr lang="en-US" b="1" dirty="0"/>
              <a:t>Commissions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Copyright 2016 ES&amp;A, Inc. All Rights Reserved Confidential and Proprietary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408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CALCULATING OVERTIME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88720"/>
            <a:ext cx="10972800" cy="5135880"/>
          </a:xfrm>
        </p:spPr>
        <p:txBody>
          <a:bodyPr anchor="t"/>
          <a:lstStyle/>
          <a:p>
            <a:r>
              <a:rPr lang="en-US" b="1" dirty="0" smtClean="0"/>
              <a:t>Hourly – Single Rate</a:t>
            </a:r>
          </a:p>
          <a:p>
            <a:pPr lvl="1"/>
            <a:r>
              <a:rPr lang="en-US" dirty="0" smtClean="0"/>
              <a:t>Standard time-and-a-half for overtime hours worked</a:t>
            </a:r>
          </a:p>
          <a:p>
            <a:pPr lvl="1"/>
            <a:r>
              <a:rPr lang="en-US" dirty="0" smtClean="0"/>
              <a:t>Example:</a:t>
            </a:r>
          </a:p>
          <a:p>
            <a:pPr lvl="2"/>
            <a:r>
              <a:rPr lang="en-US" dirty="0" smtClean="0"/>
              <a:t>$10.00/hour </a:t>
            </a:r>
          </a:p>
          <a:p>
            <a:pPr lvl="2"/>
            <a:r>
              <a:rPr lang="en-US" dirty="0" smtClean="0"/>
              <a:t>Worked 44 hours in work week</a:t>
            </a:r>
          </a:p>
          <a:p>
            <a:pPr lvl="2"/>
            <a:r>
              <a:rPr lang="en-US" b="1" dirty="0" smtClean="0"/>
              <a:t>Overtime Rate </a:t>
            </a:r>
            <a:r>
              <a:rPr lang="en-US" dirty="0" smtClean="0"/>
              <a:t>=</a:t>
            </a:r>
            <a:r>
              <a:rPr lang="en-US" b="1" dirty="0" smtClean="0"/>
              <a:t> </a:t>
            </a:r>
            <a:r>
              <a:rPr lang="en-US" dirty="0" smtClean="0"/>
              <a:t>1.5 x Hourly Rate </a:t>
            </a:r>
          </a:p>
          <a:p>
            <a:pPr marL="914400" lvl="2" indent="0">
              <a:buNone/>
            </a:pPr>
            <a:r>
              <a:rPr lang="en-US" b="1" dirty="0"/>
              <a:t>	</a:t>
            </a:r>
            <a:r>
              <a:rPr lang="en-US" b="1" dirty="0" smtClean="0"/>
              <a:t>	       </a:t>
            </a:r>
            <a:r>
              <a:rPr lang="en-US" dirty="0" smtClean="0"/>
              <a:t>= 1.5 x     $10.00     = </a:t>
            </a:r>
            <a:r>
              <a:rPr lang="en-US" b="1" dirty="0" smtClean="0">
                <a:solidFill>
                  <a:srgbClr val="FF0000"/>
                </a:solidFill>
              </a:rPr>
              <a:t>$15.00/hour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2"/>
            <a:r>
              <a:rPr lang="en-US" b="1" dirty="0" smtClean="0"/>
              <a:t>Total Comp </a:t>
            </a:r>
            <a:r>
              <a:rPr lang="en-US" dirty="0" smtClean="0"/>
              <a:t>= ($10.00 x 40 hours) + ($15.00 x 4 hours)</a:t>
            </a:r>
          </a:p>
          <a:p>
            <a:pPr marL="914400" lvl="2" indent="0">
              <a:buNone/>
            </a:pPr>
            <a:r>
              <a:rPr lang="en-US" dirty="0" smtClean="0"/>
              <a:t>		  =         $400.00           +        $60.00	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/>
              <a:t>	  =         </a:t>
            </a:r>
            <a:r>
              <a:rPr lang="en-US" b="1" dirty="0" smtClean="0">
                <a:solidFill>
                  <a:srgbClr val="FF0000"/>
                </a:solidFill>
              </a:rPr>
              <a:t>$460.00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414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CALCULATING OVERTIME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88720"/>
            <a:ext cx="10972800" cy="5212078"/>
          </a:xfrm>
        </p:spPr>
        <p:txBody>
          <a:bodyPr anchor="t"/>
          <a:lstStyle/>
          <a:p>
            <a:r>
              <a:rPr lang="en-US" b="1" dirty="0" smtClean="0"/>
              <a:t>Hourly – More than One Rate in Same Week</a:t>
            </a:r>
          </a:p>
          <a:p>
            <a:pPr lvl="1"/>
            <a:r>
              <a:rPr lang="en-US" dirty="0" smtClean="0"/>
              <a:t>Option 1</a:t>
            </a:r>
            <a:r>
              <a:rPr lang="en-US" dirty="0"/>
              <a:t>:  </a:t>
            </a:r>
            <a:r>
              <a:rPr lang="en-US" dirty="0" smtClean="0"/>
              <a:t>Weighted Average Regular Rate</a:t>
            </a:r>
          </a:p>
          <a:p>
            <a:pPr lvl="1"/>
            <a:r>
              <a:rPr lang="en-US" dirty="0" smtClean="0"/>
              <a:t>Example:</a:t>
            </a:r>
          </a:p>
          <a:p>
            <a:pPr lvl="2"/>
            <a:r>
              <a:rPr lang="en-US" sz="2200" dirty="0" smtClean="0"/>
              <a:t>Job A: $10.00/hour </a:t>
            </a:r>
            <a:r>
              <a:rPr lang="en-US" sz="2200" b="1" u="sng" dirty="0" smtClean="0"/>
              <a:t>and</a:t>
            </a:r>
            <a:r>
              <a:rPr lang="en-US" sz="2200" dirty="0" smtClean="0"/>
              <a:t> Job B: $15.00/hour</a:t>
            </a:r>
          </a:p>
          <a:p>
            <a:pPr lvl="2"/>
            <a:r>
              <a:rPr lang="en-US" sz="2200" dirty="0" smtClean="0"/>
              <a:t>Worked 30 hours in Job A + 20 hours in Job B = 50 hours total</a:t>
            </a:r>
          </a:p>
          <a:p>
            <a:pPr marL="914400" lvl="2" indent="0">
              <a:buNone/>
            </a:pPr>
            <a:endParaRPr lang="en-US" sz="2200" b="1" dirty="0" smtClean="0">
              <a:solidFill>
                <a:srgbClr val="FF0000"/>
              </a:solidFill>
            </a:endParaRPr>
          </a:p>
          <a:p>
            <a:pPr lvl="2"/>
            <a:r>
              <a:rPr lang="en-US" sz="2200" dirty="0" smtClean="0"/>
              <a:t>Gross Wages  = ($10.00 x 30 </a:t>
            </a:r>
            <a:r>
              <a:rPr lang="en-US" sz="2200" dirty="0" err="1" smtClean="0"/>
              <a:t>hrs</a:t>
            </a:r>
            <a:r>
              <a:rPr lang="en-US" sz="2200" dirty="0" smtClean="0"/>
              <a:t>) + ($15.00 x 20 </a:t>
            </a:r>
            <a:r>
              <a:rPr lang="en-US" sz="2200" dirty="0" err="1" smtClean="0"/>
              <a:t>hrs</a:t>
            </a:r>
            <a:r>
              <a:rPr lang="en-US" sz="2200" dirty="0" smtClean="0"/>
              <a:t>) = </a:t>
            </a:r>
            <a:r>
              <a:rPr lang="en-US" sz="2200" b="1" dirty="0" smtClean="0">
                <a:solidFill>
                  <a:srgbClr val="00B050"/>
                </a:solidFill>
              </a:rPr>
              <a:t>$600.00</a:t>
            </a:r>
          </a:p>
          <a:p>
            <a:pPr lvl="2"/>
            <a:r>
              <a:rPr lang="en-US" sz="2200" b="1" dirty="0" smtClean="0"/>
              <a:t>Weighted Average Regular Rate </a:t>
            </a:r>
            <a:r>
              <a:rPr lang="en-US" sz="2200" dirty="0" smtClean="0"/>
              <a:t>=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dirty="0" smtClean="0"/>
              <a:t>$600.00 ÷ 50 hours = </a:t>
            </a:r>
            <a:r>
              <a:rPr lang="en-US" sz="2200" b="1" dirty="0" smtClean="0">
                <a:solidFill>
                  <a:srgbClr val="0070C0"/>
                </a:solidFill>
              </a:rPr>
              <a:t>$12.00/hour</a:t>
            </a:r>
          </a:p>
          <a:p>
            <a:pPr lvl="2"/>
            <a:r>
              <a:rPr lang="en-US" sz="2200" dirty="0" smtClean="0"/>
              <a:t>Overtime Rate = 0.5 x </a:t>
            </a:r>
            <a:r>
              <a:rPr lang="en-US" sz="2200" dirty="0" smtClean="0">
                <a:solidFill>
                  <a:srgbClr val="0070C0"/>
                </a:solidFill>
              </a:rPr>
              <a:t>$12.00 </a:t>
            </a:r>
            <a:r>
              <a:rPr lang="en-US" sz="2200" dirty="0" smtClean="0"/>
              <a:t>= </a:t>
            </a:r>
            <a:r>
              <a:rPr lang="en-US" sz="2200" b="1" dirty="0" smtClean="0">
                <a:solidFill>
                  <a:srgbClr val="FF0000"/>
                </a:solidFill>
              </a:rPr>
              <a:t>$6.00/hour</a:t>
            </a:r>
          </a:p>
          <a:p>
            <a:pPr lvl="2"/>
            <a:r>
              <a:rPr lang="en-US" sz="2200" b="1" dirty="0" smtClean="0"/>
              <a:t>Total Comp   </a:t>
            </a:r>
            <a:r>
              <a:rPr lang="en-US" sz="2200" dirty="0" smtClean="0"/>
              <a:t>= </a:t>
            </a:r>
            <a:r>
              <a:rPr lang="en-US" sz="2200" dirty="0" smtClean="0">
                <a:solidFill>
                  <a:srgbClr val="00B050"/>
                </a:solidFill>
              </a:rPr>
              <a:t>$600.00 </a:t>
            </a:r>
            <a:r>
              <a:rPr lang="en-US" sz="2200" dirty="0" smtClean="0"/>
              <a:t>+ (</a:t>
            </a:r>
            <a:r>
              <a:rPr lang="en-US" sz="2200" dirty="0" smtClean="0">
                <a:solidFill>
                  <a:srgbClr val="FF0000"/>
                </a:solidFill>
              </a:rPr>
              <a:t>$6.00 </a:t>
            </a:r>
            <a:r>
              <a:rPr lang="en-US" sz="2200" dirty="0" smtClean="0"/>
              <a:t>x 10 overtime hours)</a:t>
            </a:r>
          </a:p>
          <a:p>
            <a:pPr marL="914400" lvl="2" indent="0">
              <a:buNone/>
            </a:pPr>
            <a:r>
              <a:rPr lang="en-US" sz="2200" dirty="0" smtClean="0"/>
              <a:t>		  = $600.00 +  $60.00	</a:t>
            </a:r>
          </a:p>
          <a:p>
            <a:pPr marL="914400" lvl="2" indent="0">
              <a:buNone/>
            </a:pPr>
            <a:r>
              <a:rPr lang="en-US" sz="2200" dirty="0" smtClean="0"/>
              <a:t>		  = </a:t>
            </a:r>
            <a:r>
              <a:rPr lang="en-US" sz="2200" b="1" dirty="0" smtClean="0"/>
              <a:t>$660.00</a:t>
            </a:r>
            <a:endParaRPr lang="en-US" sz="22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400" y="6267222"/>
            <a:ext cx="1223433" cy="288925"/>
          </a:xfrm>
        </p:spPr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979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CALCULATING OVERTIME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88720"/>
            <a:ext cx="10972800" cy="5212078"/>
          </a:xfrm>
        </p:spPr>
        <p:txBody>
          <a:bodyPr anchor="t"/>
          <a:lstStyle/>
          <a:p>
            <a:r>
              <a:rPr lang="en-US" b="1" dirty="0" smtClean="0"/>
              <a:t>Hourly – More than One Rate in Same Week</a:t>
            </a:r>
          </a:p>
          <a:p>
            <a:pPr lvl="1"/>
            <a:r>
              <a:rPr lang="en-US" dirty="0" smtClean="0"/>
              <a:t>Option 2:  Time-and-a-half for specific type of work</a:t>
            </a:r>
          </a:p>
          <a:p>
            <a:pPr lvl="1"/>
            <a:r>
              <a:rPr lang="en-US" dirty="0" smtClean="0"/>
              <a:t>Example:</a:t>
            </a:r>
          </a:p>
          <a:p>
            <a:pPr lvl="2"/>
            <a:r>
              <a:rPr lang="en-US" sz="2200" dirty="0" smtClean="0"/>
              <a:t>Job A:  $10.00/hour; Job B:  $15.00/hour</a:t>
            </a:r>
          </a:p>
          <a:p>
            <a:pPr lvl="2"/>
            <a:r>
              <a:rPr lang="en-US" sz="2200" dirty="0" smtClean="0"/>
              <a:t>Worked 30 hours in Job A + 10 hours in Job B + 10 OT hours in Job B</a:t>
            </a:r>
            <a:endParaRPr lang="en-US" sz="2200" b="1" dirty="0" smtClean="0">
              <a:solidFill>
                <a:srgbClr val="7030A0"/>
              </a:solidFill>
            </a:endParaRPr>
          </a:p>
          <a:p>
            <a:pPr lvl="2"/>
            <a:endParaRPr lang="en-US" sz="2200" dirty="0" smtClean="0"/>
          </a:p>
          <a:p>
            <a:pPr lvl="2"/>
            <a:r>
              <a:rPr lang="en-US" sz="2200" dirty="0" smtClean="0"/>
              <a:t>Overtime Rate = 1.5 x Job B Rate (15.00) = </a:t>
            </a:r>
            <a:r>
              <a:rPr lang="en-US" sz="2200" b="1" dirty="0" smtClean="0">
                <a:solidFill>
                  <a:srgbClr val="FF0000"/>
                </a:solidFill>
              </a:rPr>
              <a:t>$22.50</a:t>
            </a:r>
          </a:p>
          <a:p>
            <a:pPr lvl="2"/>
            <a:endParaRPr lang="en-US" sz="2200" b="1" dirty="0" smtClean="0"/>
          </a:p>
          <a:p>
            <a:pPr lvl="2"/>
            <a:r>
              <a:rPr lang="en-US" sz="2200" b="1" dirty="0" smtClean="0"/>
              <a:t>Total Comp   </a:t>
            </a:r>
            <a:r>
              <a:rPr lang="en-US" sz="2200" dirty="0" smtClean="0"/>
              <a:t>= </a:t>
            </a:r>
            <a:r>
              <a:rPr lang="en-US" sz="2200" dirty="0"/>
              <a:t>($10.00 x 30 </a:t>
            </a:r>
            <a:r>
              <a:rPr lang="en-US" sz="2200" dirty="0" err="1"/>
              <a:t>hrs</a:t>
            </a:r>
            <a:r>
              <a:rPr lang="en-US" sz="2200" dirty="0"/>
              <a:t>) + ($15.00 x </a:t>
            </a:r>
            <a:r>
              <a:rPr lang="en-US" sz="2200" dirty="0" smtClean="0"/>
              <a:t>10 </a:t>
            </a:r>
            <a:r>
              <a:rPr lang="en-US" sz="2200" dirty="0" err="1"/>
              <a:t>hrs</a:t>
            </a:r>
            <a:r>
              <a:rPr lang="en-US" sz="2200" dirty="0"/>
              <a:t>) </a:t>
            </a:r>
            <a:r>
              <a:rPr lang="en-US" sz="2200" dirty="0" smtClean="0"/>
              <a:t>+ (</a:t>
            </a:r>
            <a:r>
              <a:rPr lang="en-US" sz="2200" dirty="0" smtClean="0">
                <a:solidFill>
                  <a:srgbClr val="FF0000"/>
                </a:solidFill>
              </a:rPr>
              <a:t>$22.50 </a:t>
            </a:r>
            <a:r>
              <a:rPr lang="en-US" sz="2200" dirty="0" smtClean="0"/>
              <a:t>x 10 OT </a:t>
            </a:r>
            <a:r>
              <a:rPr lang="en-US" sz="2200" dirty="0" err="1" smtClean="0"/>
              <a:t>hrs</a:t>
            </a:r>
            <a:r>
              <a:rPr lang="en-US" sz="2200" dirty="0" smtClean="0"/>
              <a:t>)</a:t>
            </a:r>
          </a:p>
          <a:p>
            <a:pPr marL="914400" lvl="2" indent="0">
              <a:buNone/>
            </a:pPr>
            <a:r>
              <a:rPr lang="en-US" sz="2200" dirty="0" smtClean="0"/>
              <a:t>		  =          $300.00      +         $150.00       +        $225.00	</a:t>
            </a:r>
          </a:p>
          <a:p>
            <a:pPr marL="914400" lvl="2" indent="0">
              <a:buNone/>
            </a:pPr>
            <a:r>
              <a:rPr lang="en-US" sz="2200" dirty="0" smtClean="0"/>
              <a:t>		  =          </a:t>
            </a:r>
            <a:r>
              <a:rPr lang="en-US" sz="2200" b="1" dirty="0" smtClean="0">
                <a:solidFill>
                  <a:srgbClr val="00B050"/>
                </a:solidFill>
              </a:rPr>
              <a:t>$675.00</a:t>
            </a:r>
            <a:endParaRPr lang="en-US" sz="2200" b="1" dirty="0">
              <a:solidFill>
                <a:srgbClr val="00B05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400" y="6267222"/>
            <a:ext cx="1223433" cy="288925"/>
          </a:xfrm>
        </p:spPr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324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DISCUSSION TOPICS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dirty="0" smtClean="0"/>
              <a:t>Definition of “Exempt Employee” Under New Regulations</a:t>
            </a:r>
          </a:p>
          <a:p>
            <a:r>
              <a:rPr lang="en-US" dirty="0" smtClean="0"/>
              <a:t>Potential Limitations on Changes to FLSA Regulations</a:t>
            </a:r>
          </a:p>
          <a:p>
            <a:r>
              <a:rPr lang="en-US" dirty="0" smtClean="0"/>
              <a:t>Best Practices on Analysis of your Workforce</a:t>
            </a:r>
          </a:p>
          <a:p>
            <a:r>
              <a:rPr lang="en-US" dirty="0" smtClean="0"/>
              <a:t>Prepare for Change to your Workplace</a:t>
            </a:r>
            <a:endParaRPr lang="en-US" dirty="0"/>
          </a:p>
          <a:p>
            <a:r>
              <a:rPr lang="en-US" dirty="0" smtClean="0"/>
              <a:t>Overtime Calculation</a:t>
            </a:r>
          </a:p>
          <a:p>
            <a:r>
              <a:rPr lang="en-US" dirty="0" smtClean="0"/>
              <a:t>Consequences for Misclassification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4B1156-BBFE-4E80-AF0C-7F19E196E1AB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967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CALCULATING OVERTIME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62382"/>
            <a:ext cx="10972800" cy="5738416"/>
          </a:xfrm>
        </p:spPr>
        <p:txBody>
          <a:bodyPr anchor="t"/>
          <a:lstStyle/>
          <a:p>
            <a:r>
              <a:rPr lang="en-US" b="1" dirty="0" smtClean="0"/>
              <a:t>Piece Rate (Option 1 – overtime rate)</a:t>
            </a:r>
          </a:p>
          <a:p>
            <a:pPr lvl="1"/>
            <a:r>
              <a:rPr lang="en-US" dirty="0" smtClean="0"/>
              <a:t>Total Earnings + (0.5 x Regular Rate) for all OT hours worked</a:t>
            </a:r>
          </a:p>
          <a:p>
            <a:pPr lvl="1"/>
            <a:r>
              <a:rPr lang="en-US" dirty="0"/>
              <a:t>Example:</a:t>
            </a:r>
          </a:p>
          <a:p>
            <a:pPr lvl="2"/>
            <a:r>
              <a:rPr lang="en-US" dirty="0" smtClean="0"/>
              <a:t>Piece Rate = $0.45/piece </a:t>
            </a:r>
            <a:r>
              <a:rPr lang="en-US" b="1" u="sng" dirty="0" smtClean="0"/>
              <a:t>and</a:t>
            </a:r>
            <a:r>
              <a:rPr lang="en-US" b="1" dirty="0" smtClean="0"/>
              <a:t> </a:t>
            </a:r>
            <a:r>
              <a:rPr lang="en-US" dirty="0" smtClean="0"/>
              <a:t>produced 100 items that week</a:t>
            </a:r>
          </a:p>
          <a:p>
            <a:pPr lvl="2"/>
            <a:r>
              <a:rPr lang="en-US" dirty="0" smtClean="0"/>
              <a:t>Worked 45 </a:t>
            </a:r>
            <a:r>
              <a:rPr lang="en-US" dirty="0"/>
              <a:t>hours in work </a:t>
            </a:r>
            <a:r>
              <a:rPr lang="en-US" dirty="0" smtClean="0"/>
              <a:t>week </a:t>
            </a:r>
            <a:endParaRPr lang="en-US" b="1" u="sng" dirty="0"/>
          </a:p>
          <a:p>
            <a:pPr lvl="2"/>
            <a:r>
              <a:rPr lang="en-US" b="1" dirty="0" smtClean="0"/>
              <a:t>Total Weekly Earnings </a:t>
            </a:r>
            <a:r>
              <a:rPr lang="en-US" dirty="0" smtClean="0"/>
              <a:t>= ($0.45 x 100 items) =  $450.00 </a:t>
            </a:r>
          </a:p>
          <a:p>
            <a:pPr lvl="2"/>
            <a:r>
              <a:rPr lang="en-US" b="1" dirty="0" smtClean="0"/>
              <a:t>Regular Rate </a:t>
            </a:r>
            <a:r>
              <a:rPr lang="en-US" dirty="0"/>
              <a:t>= Total Weekly Earnings ÷ Total Hours Worked</a:t>
            </a:r>
            <a:endParaRPr lang="en-US" dirty="0" smtClean="0"/>
          </a:p>
          <a:p>
            <a:pPr marL="914400" lvl="2" indent="0">
              <a:buNone/>
            </a:pPr>
            <a:r>
              <a:rPr lang="en-US" dirty="0" smtClean="0"/>
              <a:t>		    = $450.00 ÷ 45 hours = </a:t>
            </a:r>
            <a:r>
              <a:rPr lang="en-US" b="1" dirty="0">
                <a:solidFill>
                  <a:srgbClr val="7030A0"/>
                </a:solidFill>
              </a:rPr>
              <a:t>$</a:t>
            </a:r>
            <a:r>
              <a:rPr lang="en-US" b="1" dirty="0" smtClean="0">
                <a:solidFill>
                  <a:srgbClr val="7030A0"/>
                </a:solidFill>
              </a:rPr>
              <a:t>10.00/hour</a:t>
            </a:r>
          </a:p>
          <a:p>
            <a:pPr lvl="2"/>
            <a:r>
              <a:rPr lang="en-US" b="1" dirty="0" smtClean="0"/>
              <a:t>Overtime Rate </a:t>
            </a:r>
            <a:r>
              <a:rPr lang="en-US" dirty="0" smtClean="0"/>
              <a:t>= 0.5 x Regular Rate = 0.5 x </a:t>
            </a:r>
            <a:r>
              <a:rPr lang="en-US" b="1" dirty="0" smtClean="0">
                <a:solidFill>
                  <a:srgbClr val="7030A0"/>
                </a:solidFill>
              </a:rPr>
              <a:t>$10.00 </a:t>
            </a:r>
            <a:r>
              <a:rPr lang="en-US" dirty="0" smtClean="0"/>
              <a:t>= </a:t>
            </a:r>
            <a:r>
              <a:rPr lang="en-US" b="1" dirty="0" smtClean="0">
                <a:solidFill>
                  <a:srgbClr val="FF0000"/>
                </a:solidFill>
              </a:rPr>
              <a:t>$5.00/hour</a:t>
            </a:r>
          </a:p>
          <a:p>
            <a:pPr lvl="2"/>
            <a:r>
              <a:rPr lang="en-US" b="1" dirty="0" smtClean="0"/>
              <a:t>Total Comp </a:t>
            </a:r>
            <a:r>
              <a:rPr lang="en-US" dirty="0" smtClean="0"/>
              <a:t>= $450.00 + (</a:t>
            </a:r>
            <a:r>
              <a:rPr lang="en-US" dirty="0" smtClean="0">
                <a:solidFill>
                  <a:srgbClr val="FF0000"/>
                </a:solidFill>
              </a:rPr>
              <a:t>$5.00 </a:t>
            </a:r>
            <a:r>
              <a:rPr lang="en-US" dirty="0"/>
              <a:t>x </a:t>
            </a:r>
            <a:r>
              <a:rPr lang="en-US" dirty="0" smtClean="0"/>
              <a:t>5 </a:t>
            </a:r>
            <a:r>
              <a:rPr lang="en-US" dirty="0"/>
              <a:t>hours)</a:t>
            </a:r>
          </a:p>
          <a:p>
            <a:pPr marL="914400" lvl="2" indent="0">
              <a:buNone/>
            </a:pPr>
            <a:r>
              <a:rPr lang="en-US" dirty="0"/>
              <a:t>		  </a:t>
            </a:r>
            <a:r>
              <a:rPr lang="en-US" dirty="0" smtClean="0"/>
              <a:t>= </a:t>
            </a:r>
            <a:r>
              <a:rPr lang="en-US" dirty="0"/>
              <a:t>$</a:t>
            </a:r>
            <a:r>
              <a:rPr lang="en-US" dirty="0" smtClean="0"/>
              <a:t>450.00 +      $25.00</a:t>
            </a:r>
            <a:r>
              <a:rPr lang="en-US" dirty="0"/>
              <a:t>	</a:t>
            </a:r>
          </a:p>
          <a:p>
            <a:pPr marL="914400" lvl="2" indent="0">
              <a:buNone/>
            </a:pPr>
            <a:r>
              <a:rPr lang="en-US" dirty="0"/>
              <a:t>		 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b="1" dirty="0" smtClean="0">
                <a:solidFill>
                  <a:srgbClr val="00B050"/>
                </a:solidFill>
              </a:rPr>
              <a:t>$475.00</a:t>
            </a:r>
            <a:endParaRPr lang="en-US" b="1" dirty="0">
              <a:solidFill>
                <a:srgbClr val="00B05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25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CALCULATING OVERTIME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62382"/>
            <a:ext cx="10972800" cy="5738416"/>
          </a:xfrm>
        </p:spPr>
        <p:txBody>
          <a:bodyPr anchor="t"/>
          <a:lstStyle/>
          <a:p>
            <a:r>
              <a:rPr lang="en-US" b="1" dirty="0" smtClean="0"/>
              <a:t>Piece Rate (Option 2 – premium rate)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gree to pay 1.5 x piece rate for each piece produced during overtime hours</a:t>
            </a:r>
          </a:p>
          <a:p>
            <a:pPr lvl="1"/>
            <a:r>
              <a:rPr lang="en-US" dirty="0"/>
              <a:t>Example:</a:t>
            </a:r>
          </a:p>
          <a:p>
            <a:pPr lvl="2"/>
            <a:r>
              <a:rPr lang="en-US" b="1" dirty="0"/>
              <a:t>Piece Rate </a:t>
            </a:r>
            <a:r>
              <a:rPr lang="en-US" dirty="0"/>
              <a:t>= $ 0.50/piece</a:t>
            </a:r>
          </a:p>
          <a:p>
            <a:pPr lvl="2"/>
            <a:r>
              <a:rPr lang="en-US" dirty="0" smtClean="0"/>
              <a:t>Worked </a:t>
            </a:r>
            <a:r>
              <a:rPr lang="en-US" dirty="0"/>
              <a:t>45 hours in work </a:t>
            </a:r>
            <a:r>
              <a:rPr lang="en-US" dirty="0" smtClean="0"/>
              <a:t>week </a:t>
            </a:r>
            <a:endParaRPr lang="en-US" dirty="0"/>
          </a:p>
          <a:p>
            <a:pPr lvl="2"/>
            <a:r>
              <a:rPr lang="en-US" dirty="0"/>
              <a:t>4</a:t>
            </a:r>
            <a:r>
              <a:rPr lang="en-US" dirty="0" smtClean="0"/>
              <a:t>00 items produced (first 40 hours) + 100 items produced (OT hours) </a:t>
            </a:r>
          </a:p>
          <a:p>
            <a:pPr lvl="2"/>
            <a:endParaRPr lang="en-US" dirty="0"/>
          </a:p>
          <a:p>
            <a:pPr lvl="2"/>
            <a:r>
              <a:rPr lang="en-US" b="1" dirty="0" smtClean="0"/>
              <a:t>Overtime Piece Rate </a:t>
            </a:r>
            <a:r>
              <a:rPr lang="en-US" dirty="0" smtClean="0"/>
              <a:t>= 1.5 x $0.50 = </a:t>
            </a:r>
            <a:r>
              <a:rPr lang="en-US" b="1" dirty="0" smtClean="0">
                <a:solidFill>
                  <a:srgbClr val="FF0000"/>
                </a:solidFill>
              </a:rPr>
              <a:t>$0.75/piece </a:t>
            </a:r>
            <a:r>
              <a:rPr lang="en-US" dirty="0" smtClean="0"/>
              <a:t>during overtime </a:t>
            </a:r>
            <a:r>
              <a:rPr lang="en-US" dirty="0" err="1" smtClean="0"/>
              <a:t>hrs</a:t>
            </a:r>
            <a:r>
              <a:rPr lang="en-US" dirty="0" smtClean="0"/>
              <a:t> </a:t>
            </a:r>
          </a:p>
          <a:p>
            <a:pPr lvl="2"/>
            <a:r>
              <a:rPr lang="en-US" b="1" dirty="0" smtClean="0"/>
              <a:t>Total Comp</a:t>
            </a:r>
            <a:r>
              <a:rPr lang="en-US" dirty="0" smtClean="0"/>
              <a:t> = ($0.50 x </a:t>
            </a:r>
            <a:r>
              <a:rPr lang="en-US" dirty="0" smtClean="0"/>
              <a:t>400 </a:t>
            </a:r>
            <a:r>
              <a:rPr lang="en-US" dirty="0" err="1" smtClean="0"/>
              <a:t>itms</a:t>
            </a:r>
            <a:r>
              <a:rPr lang="en-US" dirty="0" smtClean="0"/>
              <a:t>) + (</a:t>
            </a:r>
            <a:r>
              <a:rPr lang="en-US" b="1" dirty="0" smtClean="0">
                <a:solidFill>
                  <a:srgbClr val="FF0000"/>
                </a:solidFill>
              </a:rPr>
              <a:t>$0.75 </a:t>
            </a:r>
            <a:r>
              <a:rPr lang="en-US" dirty="0" smtClean="0"/>
              <a:t>x 100 </a:t>
            </a:r>
            <a:r>
              <a:rPr lang="en-US" dirty="0" err="1" smtClean="0"/>
              <a:t>itms</a:t>
            </a:r>
            <a:r>
              <a:rPr lang="en-US" dirty="0" smtClean="0"/>
              <a:t>)</a:t>
            </a:r>
          </a:p>
          <a:p>
            <a:pPr marL="914400" lvl="2" indent="0">
              <a:buNone/>
            </a:pPr>
            <a:r>
              <a:rPr lang="en-US" dirty="0" smtClean="0"/>
              <a:t>		  =       $</a:t>
            </a:r>
            <a:r>
              <a:rPr lang="en-US" dirty="0" smtClean="0"/>
              <a:t>200.00           </a:t>
            </a:r>
            <a:r>
              <a:rPr lang="en-US" dirty="0" smtClean="0"/>
              <a:t>+        $75.00	</a:t>
            </a:r>
          </a:p>
          <a:p>
            <a:pPr marL="914400" lvl="2" indent="0">
              <a:buNone/>
            </a:pPr>
            <a:r>
              <a:rPr lang="en-US" dirty="0" smtClean="0"/>
              <a:t>		  =       </a:t>
            </a:r>
            <a:r>
              <a:rPr lang="en-US" b="1" dirty="0" smtClean="0">
                <a:solidFill>
                  <a:srgbClr val="00B050"/>
                </a:solidFill>
              </a:rPr>
              <a:t>$275.00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440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CALCULATING OVERTIME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38200"/>
            <a:ext cx="10972800" cy="5562598"/>
          </a:xfrm>
        </p:spPr>
        <p:txBody>
          <a:bodyPr anchor="t"/>
          <a:lstStyle/>
          <a:p>
            <a:r>
              <a:rPr lang="en-US" b="1" dirty="0" smtClean="0"/>
              <a:t>Hourly + Piece Rate</a:t>
            </a:r>
          </a:p>
          <a:p>
            <a:pPr lvl="1"/>
            <a:r>
              <a:rPr lang="en-US" dirty="0"/>
              <a:t>Previous agreement to pay 1.5 </a:t>
            </a:r>
            <a:r>
              <a:rPr lang="en-US" dirty="0" smtClean="0"/>
              <a:t>time hourly or piece rate </a:t>
            </a:r>
            <a:r>
              <a:rPr lang="en-US" dirty="0"/>
              <a:t>for specific type of </a:t>
            </a:r>
            <a:r>
              <a:rPr lang="en-US" dirty="0" smtClean="0"/>
              <a:t>worked during overtime</a:t>
            </a:r>
            <a:endParaRPr lang="en-US" dirty="0"/>
          </a:p>
          <a:p>
            <a:pPr lvl="1"/>
            <a:r>
              <a:rPr lang="en-US" dirty="0" smtClean="0"/>
              <a:t>Example:</a:t>
            </a:r>
          </a:p>
          <a:p>
            <a:pPr lvl="2"/>
            <a:r>
              <a:rPr lang="en-US" u="sng" dirty="0" smtClean="0"/>
              <a:t>Hourly</a:t>
            </a:r>
            <a:r>
              <a:rPr lang="en-US" dirty="0" smtClean="0"/>
              <a:t>:  </a:t>
            </a:r>
            <a:r>
              <a:rPr lang="en-US" dirty="0"/>
              <a:t>$</a:t>
            </a:r>
            <a:r>
              <a:rPr lang="en-US" dirty="0" smtClean="0"/>
              <a:t>10.00/</a:t>
            </a:r>
            <a:r>
              <a:rPr lang="en-US" dirty="0" err="1" smtClean="0"/>
              <a:t>hr</a:t>
            </a:r>
            <a:r>
              <a:rPr lang="en-US" dirty="0"/>
              <a:t>; </a:t>
            </a:r>
            <a:r>
              <a:rPr lang="en-US" u="sng" dirty="0" smtClean="0"/>
              <a:t>Piece rate</a:t>
            </a:r>
            <a:r>
              <a:rPr lang="en-US" dirty="0" smtClean="0"/>
              <a:t>:  $</a:t>
            </a:r>
            <a:r>
              <a:rPr lang="en-US" dirty="0"/>
              <a:t>0.50/piece; </a:t>
            </a:r>
            <a:r>
              <a:rPr lang="en-US" dirty="0" smtClean="0"/>
              <a:t>500 items produced</a:t>
            </a:r>
            <a:endParaRPr lang="en-US" dirty="0"/>
          </a:p>
          <a:p>
            <a:pPr lvl="2"/>
            <a:r>
              <a:rPr lang="en-US" dirty="0" smtClean="0"/>
              <a:t>Worked </a:t>
            </a:r>
            <a:r>
              <a:rPr lang="en-US" dirty="0"/>
              <a:t>30 </a:t>
            </a:r>
            <a:r>
              <a:rPr lang="en-US" dirty="0" err="1" smtClean="0"/>
              <a:t>hrs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smtClean="0"/>
              <a:t>hourly job + </a:t>
            </a:r>
            <a:r>
              <a:rPr lang="en-US" dirty="0"/>
              <a:t>10 </a:t>
            </a:r>
            <a:r>
              <a:rPr lang="en-US" dirty="0" err="1" smtClean="0"/>
              <a:t>hrs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smtClean="0"/>
              <a:t>piece job + </a:t>
            </a:r>
            <a:r>
              <a:rPr lang="en-US" dirty="0"/>
              <a:t>10 OT </a:t>
            </a:r>
            <a:r>
              <a:rPr lang="en-US" dirty="0" err="1" smtClean="0"/>
              <a:t>hrs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smtClean="0"/>
              <a:t>hourly job</a:t>
            </a:r>
          </a:p>
          <a:p>
            <a:pPr lvl="2"/>
            <a:r>
              <a:rPr lang="en-US" b="1" dirty="0" smtClean="0"/>
              <a:t>Overtime Rate </a:t>
            </a:r>
            <a:r>
              <a:rPr lang="en-US" dirty="0" smtClean="0"/>
              <a:t>= 1.5 x $10.00 = </a:t>
            </a:r>
            <a:r>
              <a:rPr lang="en-US" b="1" dirty="0" smtClean="0">
                <a:solidFill>
                  <a:srgbClr val="FF0000"/>
                </a:solidFill>
              </a:rPr>
              <a:t>$15.00/hour</a:t>
            </a:r>
          </a:p>
          <a:p>
            <a:pPr lvl="2"/>
            <a:endParaRPr lang="en-US" b="1" dirty="0" smtClean="0"/>
          </a:p>
          <a:p>
            <a:pPr marL="114300" indent="0">
              <a:buNone/>
            </a:pPr>
            <a:r>
              <a:rPr lang="en-US" sz="2400" b="1" dirty="0" smtClean="0"/>
              <a:t>Total </a:t>
            </a:r>
            <a:r>
              <a:rPr lang="en-US" sz="2400" b="1" dirty="0"/>
              <a:t>Comp</a:t>
            </a:r>
            <a:r>
              <a:rPr lang="en-US" sz="2400" dirty="0"/>
              <a:t> = </a:t>
            </a:r>
            <a:r>
              <a:rPr lang="en-US" sz="2400" dirty="0" smtClean="0"/>
              <a:t>($10 x 30 </a:t>
            </a:r>
            <a:r>
              <a:rPr lang="en-US" sz="2400" dirty="0" err="1" smtClean="0"/>
              <a:t>hrs</a:t>
            </a:r>
            <a:r>
              <a:rPr lang="en-US" sz="2400" dirty="0" smtClean="0"/>
              <a:t>) + </a:t>
            </a:r>
            <a:r>
              <a:rPr lang="en-US" sz="2400" dirty="0"/>
              <a:t>($</a:t>
            </a:r>
            <a:r>
              <a:rPr lang="en-US" sz="2400" dirty="0" smtClean="0"/>
              <a:t>0.50 </a:t>
            </a:r>
            <a:r>
              <a:rPr lang="en-US" sz="2400" dirty="0"/>
              <a:t>x </a:t>
            </a:r>
            <a:r>
              <a:rPr lang="en-US" sz="2400" dirty="0" smtClean="0"/>
              <a:t>500 </a:t>
            </a:r>
            <a:r>
              <a:rPr lang="en-US" sz="2400" dirty="0" err="1" smtClean="0"/>
              <a:t>itms</a:t>
            </a:r>
            <a:r>
              <a:rPr lang="en-US" sz="2400" dirty="0" smtClean="0"/>
              <a:t>) + (</a:t>
            </a:r>
            <a:r>
              <a:rPr lang="en-US" sz="2400" b="1" dirty="0" smtClean="0">
                <a:solidFill>
                  <a:srgbClr val="FF0000"/>
                </a:solidFill>
              </a:rPr>
              <a:t>$15 </a:t>
            </a:r>
            <a:r>
              <a:rPr lang="en-US" sz="2400" dirty="0" smtClean="0"/>
              <a:t>x 10 OT </a:t>
            </a:r>
            <a:r>
              <a:rPr lang="en-US" sz="2400" dirty="0" err="1" smtClean="0"/>
              <a:t>hrs</a:t>
            </a:r>
            <a:r>
              <a:rPr lang="en-US" sz="2400" dirty="0" smtClean="0"/>
              <a:t>)</a:t>
            </a:r>
          </a:p>
          <a:p>
            <a:pPr marL="914400" lvl="2" indent="0">
              <a:buNone/>
            </a:pPr>
            <a:r>
              <a:rPr lang="en-US" dirty="0" smtClean="0"/>
              <a:t>	=     $300.00      +        $250.00          +      $150.00	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/>
              <a:t>=    </a:t>
            </a:r>
            <a:r>
              <a:rPr lang="en-US" b="1" dirty="0" smtClean="0">
                <a:solidFill>
                  <a:srgbClr val="00B050"/>
                </a:solidFill>
              </a:rPr>
              <a:t>$700.00</a:t>
            </a:r>
            <a:endParaRPr lang="en-US" b="1" dirty="0">
              <a:solidFill>
                <a:srgbClr val="00B050"/>
              </a:solidFill>
            </a:endParaRPr>
          </a:p>
          <a:p>
            <a:pPr lvl="2"/>
            <a:endParaRPr lang="en-US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224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CALCULATING OVERTIME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38200"/>
            <a:ext cx="10972800" cy="5562598"/>
          </a:xfrm>
        </p:spPr>
        <p:txBody>
          <a:bodyPr anchor="t"/>
          <a:lstStyle/>
          <a:p>
            <a:r>
              <a:rPr lang="en-US" b="1" dirty="0" smtClean="0"/>
              <a:t>Day Rates or Job Rates</a:t>
            </a:r>
          </a:p>
          <a:p>
            <a:pPr lvl="1"/>
            <a:r>
              <a:rPr lang="en-US" dirty="0" smtClean="0"/>
              <a:t>Total Earnings + (0.5 x Regular Rate) for all OT hours worked</a:t>
            </a:r>
            <a:endParaRPr lang="en-US" dirty="0"/>
          </a:p>
          <a:p>
            <a:pPr lvl="1"/>
            <a:r>
              <a:rPr lang="en-US" dirty="0" smtClean="0"/>
              <a:t>Example:</a:t>
            </a:r>
          </a:p>
          <a:p>
            <a:pPr lvl="2"/>
            <a:r>
              <a:rPr lang="en-US" dirty="0" smtClean="0"/>
              <a:t>$90/day despite hours worked</a:t>
            </a:r>
            <a:r>
              <a:rPr lang="en-US" dirty="0"/>
              <a:t>; 5 days per week</a:t>
            </a:r>
          </a:p>
          <a:p>
            <a:pPr lvl="2"/>
            <a:r>
              <a:rPr lang="en-US" dirty="0" smtClean="0"/>
              <a:t>Worked 9 hours per day</a:t>
            </a:r>
          </a:p>
          <a:p>
            <a:pPr lvl="2"/>
            <a:endParaRPr lang="en-US" dirty="0" smtClean="0"/>
          </a:p>
          <a:p>
            <a:pPr lvl="2"/>
            <a:r>
              <a:rPr lang="en-US" b="1" dirty="0"/>
              <a:t>Regular Rate </a:t>
            </a:r>
            <a:r>
              <a:rPr lang="en-US" dirty="0"/>
              <a:t>= Total Weekly Earnings ÷ Hours Worked</a:t>
            </a:r>
          </a:p>
          <a:p>
            <a:pPr marL="914400" lvl="2" indent="0">
              <a:buNone/>
            </a:pPr>
            <a:r>
              <a:rPr lang="en-US" dirty="0"/>
              <a:t>		    = </a:t>
            </a:r>
            <a:r>
              <a:rPr lang="en-US" dirty="0" smtClean="0"/>
              <a:t>($90 x 5 days) ÷ </a:t>
            </a:r>
            <a:r>
              <a:rPr lang="en-US" dirty="0"/>
              <a:t>45 hours = </a:t>
            </a:r>
            <a:r>
              <a:rPr lang="en-US" b="1" dirty="0">
                <a:solidFill>
                  <a:srgbClr val="FF0000"/>
                </a:solidFill>
              </a:rPr>
              <a:t>$10.00/hour</a:t>
            </a:r>
          </a:p>
          <a:p>
            <a:pPr lvl="2"/>
            <a:r>
              <a:rPr lang="en-US" b="1" dirty="0"/>
              <a:t>Overtime Rate </a:t>
            </a:r>
            <a:r>
              <a:rPr lang="en-US" dirty="0"/>
              <a:t>= </a:t>
            </a:r>
            <a:r>
              <a:rPr lang="en-US" dirty="0" smtClean="0"/>
              <a:t>0.5 </a:t>
            </a:r>
            <a:r>
              <a:rPr lang="en-US" dirty="0"/>
              <a:t>x Regular </a:t>
            </a:r>
            <a:r>
              <a:rPr lang="en-US" dirty="0" smtClean="0"/>
              <a:t>Rate = 0.5 </a:t>
            </a:r>
            <a:r>
              <a:rPr lang="en-US" dirty="0"/>
              <a:t>x $10.00 = </a:t>
            </a:r>
            <a:r>
              <a:rPr lang="en-US" b="1" dirty="0" smtClean="0">
                <a:solidFill>
                  <a:srgbClr val="00B050"/>
                </a:solidFill>
              </a:rPr>
              <a:t>$5.00/hour</a:t>
            </a:r>
            <a:endParaRPr lang="en-US" b="1" dirty="0">
              <a:solidFill>
                <a:srgbClr val="00B050"/>
              </a:solidFill>
            </a:endParaRPr>
          </a:p>
          <a:p>
            <a:pPr lvl="2"/>
            <a:r>
              <a:rPr lang="en-US" b="1" dirty="0"/>
              <a:t>Total Comp</a:t>
            </a:r>
            <a:r>
              <a:rPr lang="en-US" dirty="0"/>
              <a:t> = ($450.00) + 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00B050"/>
                </a:solidFill>
              </a:rPr>
              <a:t>$5.00 </a:t>
            </a:r>
            <a:r>
              <a:rPr lang="en-US" dirty="0"/>
              <a:t>x 5 OT hours)</a:t>
            </a:r>
          </a:p>
          <a:p>
            <a:pPr marL="914400" lvl="2" indent="0">
              <a:buNone/>
            </a:pPr>
            <a:r>
              <a:rPr lang="en-US" dirty="0"/>
              <a:t>		  =  $450.00  +        $75	</a:t>
            </a:r>
          </a:p>
          <a:p>
            <a:pPr marL="914400" lvl="2" indent="0">
              <a:buNone/>
            </a:pPr>
            <a:r>
              <a:rPr lang="en-US" dirty="0"/>
              <a:t>		  =   </a:t>
            </a:r>
            <a:r>
              <a:rPr lang="en-US" b="1" dirty="0">
                <a:solidFill>
                  <a:srgbClr val="00B050"/>
                </a:solidFill>
              </a:rPr>
              <a:t>$525.00</a:t>
            </a:r>
          </a:p>
          <a:p>
            <a:pPr lvl="2"/>
            <a:endParaRPr lang="en-US" b="1" dirty="0" smtClean="0"/>
          </a:p>
          <a:p>
            <a:pPr lvl="2"/>
            <a:endParaRPr lang="en-US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45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CALCULATING OVERTIME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b="1" dirty="0" smtClean="0"/>
              <a:t>Salary (Option 1)</a:t>
            </a:r>
          </a:p>
          <a:p>
            <a:pPr lvl="1"/>
            <a:r>
              <a:rPr lang="en-US" dirty="0" smtClean="0"/>
              <a:t>Salary + (1.5 x Regular Rate) for all OT hours worked</a:t>
            </a:r>
          </a:p>
          <a:p>
            <a:pPr lvl="1"/>
            <a:r>
              <a:rPr lang="en-US" dirty="0" smtClean="0"/>
              <a:t>Example</a:t>
            </a:r>
            <a:r>
              <a:rPr lang="en-US" dirty="0"/>
              <a:t>:</a:t>
            </a:r>
          </a:p>
          <a:p>
            <a:pPr lvl="2"/>
            <a:r>
              <a:rPr lang="en-US" dirty="0" smtClean="0"/>
              <a:t>Employee is paid salary of $450 &amp; worked </a:t>
            </a:r>
            <a:r>
              <a:rPr lang="en-US" dirty="0"/>
              <a:t>4</a:t>
            </a:r>
            <a:r>
              <a:rPr lang="en-US" dirty="0" smtClean="0"/>
              <a:t>5 hours/week</a:t>
            </a:r>
            <a:endParaRPr lang="en-US" dirty="0"/>
          </a:p>
          <a:p>
            <a:pPr lvl="2"/>
            <a:r>
              <a:rPr lang="en-US" b="1" dirty="0"/>
              <a:t>Regular Rate </a:t>
            </a:r>
            <a:r>
              <a:rPr lang="en-US" dirty="0"/>
              <a:t>= Total Weekly Earnings ÷ </a:t>
            </a:r>
            <a:r>
              <a:rPr lang="en-US" dirty="0" smtClean="0"/>
              <a:t>Hours Worked</a:t>
            </a:r>
            <a:endParaRPr lang="en-US" dirty="0"/>
          </a:p>
          <a:p>
            <a:pPr marL="914400" lvl="2" indent="0">
              <a:buNone/>
            </a:pPr>
            <a:r>
              <a:rPr lang="en-US" dirty="0" smtClean="0"/>
              <a:t>		    = $450.00 </a:t>
            </a:r>
            <a:r>
              <a:rPr lang="en-US" dirty="0"/>
              <a:t>÷ </a:t>
            </a:r>
            <a:r>
              <a:rPr lang="en-US" dirty="0" smtClean="0"/>
              <a:t>45 </a:t>
            </a:r>
            <a:r>
              <a:rPr lang="en-US" dirty="0"/>
              <a:t>hours = </a:t>
            </a:r>
            <a:r>
              <a:rPr lang="en-US" b="1" dirty="0">
                <a:solidFill>
                  <a:srgbClr val="FF0000"/>
                </a:solidFill>
              </a:rPr>
              <a:t>$10.00/hour</a:t>
            </a:r>
          </a:p>
          <a:p>
            <a:pPr lvl="2"/>
            <a:r>
              <a:rPr lang="en-US" b="1" dirty="0" smtClean="0"/>
              <a:t>Overtime </a:t>
            </a:r>
            <a:r>
              <a:rPr lang="en-US" b="1" dirty="0"/>
              <a:t>Rate </a:t>
            </a:r>
            <a:r>
              <a:rPr lang="en-US" dirty="0"/>
              <a:t>= </a:t>
            </a:r>
            <a:r>
              <a:rPr lang="en-US" dirty="0" smtClean="0"/>
              <a:t>1.5 </a:t>
            </a:r>
            <a:r>
              <a:rPr lang="en-US" dirty="0"/>
              <a:t>x Regular Rate</a:t>
            </a:r>
          </a:p>
          <a:p>
            <a:pPr marL="914400" lvl="2" indent="0">
              <a:buNone/>
            </a:pPr>
            <a:r>
              <a:rPr lang="en-US" dirty="0"/>
              <a:t>		     </a:t>
            </a:r>
            <a:r>
              <a:rPr lang="en-US" dirty="0" smtClean="0"/>
              <a:t> = 1.5 </a:t>
            </a:r>
            <a:r>
              <a:rPr lang="en-US" dirty="0"/>
              <a:t>x $10.00 = </a:t>
            </a:r>
            <a:r>
              <a:rPr lang="en-US" b="1" dirty="0" smtClean="0">
                <a:solidFill>
                  <a:srgbClr val="00B050"/>
                </a:solidFill>
              </a:rPr>
              <a:t>$15.00/hour</a:t>
            </a:r>
          </a:p>
          <a:p>
            <a:pPr lvl="2"/>
            <a:r>
              <a:rPr lang="en-US" b="1" dirty="0"/>
              <a:t>Total Comp</a:t>
            </a:r>
            <a:r>
              <a:rPr lang="en-US" dirty="0"/>
              <a:t> = </a:t>
            </a:r>
            <a:r>
              <a:rPr lang="en-US" dirty="0" smtClean="0"/>
              <a:t>($450.00) </a:t>
            </a:r>
            <a:r>
              <a:rPr lang="en-US" dirty="0"/>
              <a:t>+ 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00B050"/>
                </a:solidFill>
              </a:rPr>
              <a:t>$15.00 </a:t>
            </a:r>
            <a:r>
              <a:rPr lang="en-US" dirty="0" smtClean="0"/>
              <a:t>x </a:t>
            </a:r>
            <a:r>
              <a:rPr lang="en-US" dirty="0"/>
              <a:t>5 </a:t>
            </a:r>
            <a:r>
              <a:rPr lang="en-US" dirty="0" smtClean="0"/>
              <a:t>OT hours)</a:t>
            </a:r>
            <a:endParaRPr lang="en-US" dirty="0"/>
          </a:p>
          <a:p>
            <a:pPr marL="914400" lvl="2" indent="0">
              <a:buNone/>
            </a:pPr>
            <a:r>
              <a:rPr lang="en-US" dirty="0"/>
              <a:t>		  =  </a:t>
            </a:r>
            <a:r>
              <a:rPr lang="en-US" dirty="0" smtClean="0"/>
              <a:t>$450.00  </a:t>
            </a:r>
            <a:r>
              <a:rPr lang="en-US" dirty="0"/>
              <a:t>+        </a:t>
            </a:r>
            <a:r>
              <a:rPr lang="en-US" dirty="0" smtClean="0"/>
              <a:t>$75</a:t>
            </a:r>
            <a:r>
              <a:rPr lang="en-US" dirty="0"/>
              <a:t>	</a:t>
            </a:r>
          </a:p>
          <a:p>
            <a:pPr marL="914400" lvl="2" indent="0">
              <a:buNone/>
            </a:pPr>
            <a:r>
              <a:rPr lang="en-US" dirty="0"/>
              <a:t>		  =   </a:t>
            </a:r>
            <a:r>
              <a:rPr lang="en-US" b="1" dirty="0" smtClean="0">
                <a:solidFill>
                  <a:srgbClr val="00B050"/>
                </a:solidFill>
              </a:rPr>
              <a:t>$525.00</a:t>
            </a:r>
            <a:endParaRPr lang="en-US" b="1" dirty="0">
              <a:solidFill>
                <a:srgbClr val="00B050"/>
              </a:solidFill>
            </a:endParaRPr>
          </a:p>
          <a:p>
            <a:pPr marL="914400" lvl="2" indent="0">
              <a:buNone/>
            </a:pPr>
            <a:endParaRPr lang="en-US" b="1" dirty="0">
              <a:solidFill>
                <a:srgbClr val="00B050"/>
              </a:solidFill>
            </a:endParaRPr>
          </a:p>
          <a:p>
            <a:pPr marL="914400" lvl="2" indent="0">
              <a:buNone/>
            </a:pPr>
            <a:endParaRPr lang="en-US" dirty="0"/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250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CALCULATING OVERTIME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38200"/>
            <a:ext cx="10972800" cy="5562598"/>
          </a:xfrm>
        </p:spPr>
        <p:txBody>
          <a:bodyPr anchor="t"/>
          <a:lstStyle/>
          <a:p>
            <a:r>
              <a:rPr lang="en-US" b="1" dirty="0" smtClean="0"/>
              <a:t>Salary (Option 2 – fluctuating work week)</a:t>
            </a:r>
          </a:p>
          <a:p>
            <a:pPr lvl="1"/>
            <a:r>
              <a:rPr lang="en-US" dirty="0" smtClean="0"/>
              <a:t>Total Earnings + (0.5 x Regular Rate) for all OT hours worked</a:t>
            </a:r>
          </a:p>
          <a:p>
            <a:pPr lvl="1"/>
            <a:r>
              <a:rPr lang="en-US" dirty="0" smtClean="0"/>
              <a:t>Example</a:t>
            </a:r>
          </a:p>
          <a:p>
            <a:pPr lvl="2"/>
            <a:r>
              <a:rPr lang="en-US" dirty="0" smtClean="0"/>
              <a:t>$600/week – no matter the number of hours worked</a:t>
            </a:r>
          </a:p>
          <a:p>
            <a:pPr lvl="2"/>
            <a:r>
              <a:rPr lang="en-US" dirty="0" smtClean="0"/>
              <a:t>Worked 50 </a:t>
            </a:r>
            <a:r>
              <a:rPr lang="en-US" dirty="0"/>
              <a:t>hours in work week 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r>
              <a:rPr lang="en-US" b="1" dirty="0" smtClean="0"/>
              <a:t>Regular </a:t>
            </a:r>
            <a:r>
              <a:rPr lang="en-US" b="1" dirty="0"/>
              <a:t>Rate </a:t>
            </a:r>
            <a:r>
              <a:rPr lang="en-US" dirty="0"/>
              <a:t>= $</a:t>
            </a:r>
            <a:r>
              <a:rPr lang="en-US" dirty="0" smtClean="0"/>
              <a:t>600.00 </a:t>
            </a:r>
            <a:r>
              <a:rPr lang="en-US" dirty="0"/>
              <a:t>÷ </a:t>
            </a:r>
            <a:r>
              <a:rPr lang="en-US" dirty="0" smtClean="0"/>
              <a:t>50 </a:t>
            </a:r>
            <a:r>
              <a:rPr lang="en-US" dirty="0"/>
              <a:t>hours = </a:t>
            </a:r>
            <a:r>
              <a:rPr lang="en-US" dirty="0" smtClean="0"/>
              <a:t>$12.00/hour</a:t>
            </a:r>
            <a:endParaRPr lang="en-US" dirty="0"/>
          </a:p>
          <a:p>
            <a:pPr lvl="2"/>
            <a:r>
              <a:rPr lang="en-US" b="1" dirty="0" smtClean="0"/>
              <a:t>Overtime </a:t>
            </a:r>
            <a:r>
              <a:rPr lang="en-US" b="1" dirty="0"/>
              <a:t>Rate </a:t>
            </a:r>
            <a:r>
              <a:rPr lang="en-US" dirty="0"/>
              <a:t>= 0.5 x Regular Rate</a:t>
            </a:r>
          </a:p>
          <a:p>
            <a:pPr marL="914400" lvl="2" indent="0">
              <a:buNone/>
            </a:pPr>
            <a:r>
              <a:rPr lang="en-US" dirty="0"/>
              <a:t>		     </a:t>
            </a:r>
            <a:r>
              <a:rPr lang="en-US" dirty="0" smtClean="0"/>
              <a:t>  = </a:t>
            </a:r>
            <a:r>
              <a:rPr lang="en-US" dirty="0"/>
              <a:t>0.5 x </a:t>
            </a:r>
            <a:r>
              <a:rPr lang="en-US" dirty="0" smtClean="0"/>
              <a:t>$12.00 </a:t>
            </a:r>
            <a:r>
              <a:rPr lang="en-US" dirty="0"/>
              <a:t>= </a:t>
            </a:r>
            <a:r>
              <a:rPr lang="en-US" b="1" dirty="0" smtClean="0">
                <a:solidFill>
                  <a:srgbClr val="FF0000"/>
                </a:solidFill>
              </a:rPr>
              <a:t>$6.00/hour</a:t>
            </a:r>
            <a:endParaRPr lang="en-US" b="1" dirty="0">
              <a:solidFill>
                <a:srgbClr val="FF0000"/>
              </a:solidFill>
            </a:endParaRPr>
          </a:p>
          <a:p>
            <a:pPr lvl="2"/>
            <a:r>
              <a:rPr lang="en-US" b="1" dirty="0" smtClean="0"/>
              <a:t>Total Comp </a:t>
            </a:r>
            <a:r>
              <a:rPr lang="en-US" dirty="0" smtClean="0"/>
              <a:t>= $600.00 </a:t>
            </a:r>
            <a:r>
              <a:rPr lang="en-US" dirty="0"/>
              <a:t>+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$6.00 </a:t>
            </a:r>
            <a:r>
              <a:rPr lang="en-US" dirty="0"/>
              <a:t>x </a:t>
            </a:r>
            <a:r>
              <a:rPr lang="en-US" dirty="0" smtClean="0"/>
              <a:t>10 </a:t>
            </a:r>
            <a:r>
              <a:rPr lang="en-US" dirty="0"/>
              <a:t>hours)</a:t>
            </a:r>
          </a:p>
          <a:p>
            <a:pPr marL="914400" lvl="2" indent="0">
              <a:buNone/>
            </a:pPr>
            <a:r>
              <a:rPr lang="en-US" dirty="0"/>
              <a:t>		 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$600.00 +        $60.00</a:t>
            </a:r>
            <a:r>
              <a:rPr lang="en-US" dirty="0"/>
              <a:t>	</a:t>
            </a:r>
          </a:p>
          <a:p>
            <a:pPr marL="914400" lvl="2" indent="0">
              <a:buNone/>
            </a:pPr>
            <a:r>
              <a:rPr lang="en-US" dirty="0"/>
              <a:t>		 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b="1" dirty="0" smtClean="0">
                <a:solidFill>
                  <a:srgbClr val="00B050"/>
                </a:solidFill>
              </a:rPr>
              <a:t>$660.00</a:t>
            </a:r>
            <a:endParaRPr lang="en-US" b="1" dirty="0">
              <a:solidFill>
                <a:srgbClr val="00B050"/>
              </a:solidFill>
            </a:endParaRPr>
          </a:p>
          <a:p>
            <a:pPr lvl="1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958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CALCULATING OVERTIME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10972800" cy="5212078"/>
          </a:xfrm>
        </p:spPr>
        <p:txBody>
          <a:bodyPr anchor="t"/>
          <a:lstStyle/>
          <a:p>
            <a:r>
              <a:rPr lang="en-US" b="1" dirty="0" smtClean="0"/>
              <a:t>Commissions</a:t>
            </a:r>
          </a:p>
          <a:p>
            <a:pPr lvl="1"/>
            <a:r>
              <a:rPr lang="en-US" dirty="0"/>
              <a:t>Total Earnings + </a:t>
            </a:r>
            <a:r>
              <a:rPr lang="en-US" dirty="0" smtClean="0"/>
              <a:t>(Overtime Rate x OT </a:t>
            </a:r>
            <a:r>
              <a:rPr lang="en-US" dirty="0"/>
              <a:t>hours </a:t>
            </a:r>
            <a:r>
              <a:rPr lang="en-US" dirty="0" smtClean="0"/>
              <a:t>worked)</a:t>
            </a:r>
            <a:endParaRPr lang="en-US" dirty="0"/>
          </a:p>
          <a:p>
            <a:pPr lvl="1"/>
            <a:r>
              <a:rPr lang="en-US" dirty="0" smtClean="0"/>
              <a:t>Example</a:t>
            </a:r>
            <a:r>
              <a:rPr lang="en-US" dirty="0"/>
              <a:t>:</a:t>
            </a:r>
          </a:p>
          <a:p>
            <a:pPr lvl="2"/>
            <a:r>
              <a:rPr lang="en-US" dirty="0" smtClean="0"/>
              <a:t>Employee is paid salary of $350/week + $200 in commission</a:t>
            </a:r>
          </a:p>
          <a:p>
            <a:pPr lvl="2"/>
            <a:r>
              <a:rPr lang="en-US" dirty="0" smtClean="0"/>
              <a:t>Employee works 55 hours in the same work week</a:t>
            </a:r>
            <a:endParaRPr lang="en-US" dirty="0"/>
          </a:p>
          <a:p>
            <a:pPr lvl="2"/>
            <a:r>
              <a:rPr lang="en-US" b="1" dirty="0"/>
              <a:t>Regular Rate </a:t>
            </a:r>
            <a:r>
              <a:rPr lang="en-US" dirty="0"/>
              <a:t>= Total Weekly Earnings ÷ </a:t>
            </a:r>
            <a:r>
              <a:rPr lang="en-US" dirty="0" smtClean="0"/>
              <a:t>Hours Worked</a:t>
            </a:r>
            <a:endParaRPr lang="en-US" dirty="0"/>
          </a:p>
          <a:p>
            <a:pPr marL="914400" lvl="2" indent="0">
              <a:buNone/>
            </a:pPr>
            <a:r>
              <a:rPr lang="en-US" dirty="0" smtClean="0"/>
              <a:t>		    =   ($350.00 + $200.00)  ÷      55 </a:t>
            </a:r>
            <a:r>
              <a:rPr lang="en-US" dirty="0"/>
              <a:t>hours </a:t>
            </a:r>
            <a:r>
              <a:rPr lang="en-US" dirty="0" smtClean="0"/>
              <a:t>  = </a:t>
            </a:r>
            <a:r>
              <a:rPr lang="en-US" b="1" dirty="0">
                <a:solidFill>
                  <a:srgbClr val="FF0000"/>
                </a:solidFill>
              </a:rPr>
              <a:t>$10.00/hour</a:t>
            </a:r>
          </a:p>
          <a:p>
            <a:pPr lvl="2"/>
            <a:r>
              <a:rPr lang="en-US" b="1" dirty="0" smtClean="0"/>
              <a:t>Overtime </a:t>
            </a:r>
            <a:r>
              <a:rPr lang="en-US" b="1" dirty="0"/>
              <a:t>Rate </a:t>
            </a:r>
            <a:r>
              <a:rPr lang="en-US" dirty="0"/>
              <a:t>= </a:t>
            </a:r>
            <a:r>
              <a:rPr lang="en-US" dirty="0" smtClean="0"/>
              <a:t>0.5 </a:t>
            </a:r>
            <a:r>
              <a:rPr lang="en-US" dirty="0"/>
              <a:t>x Regular </a:t>
            </a:r>
            <a:r>
              <a:rPr lang="en-US" dirty="0" smtClean="0"/>
              <a:t>Rate = 0.5 </a:t>
            </a:r>
            <a:r>
              <a:rPr lang="en-US" dirty="0"/>
              <a:t>x </a:t>
            </a:r>
            <a:r>
              <a:rPr lang="en-US" b="1" dirty="0">
                <a:solidFill>
                  <a:srgbClr val="FF0000"/>
                </a:solidFill>
              </a:rPr>
              <a:t>$10.00 </a:t>
            </a:r>
            <a:r>
              <a:rPr lang="en-US" dirty="0"/>
              <a:t>= </a:t>
            </a:r>
            <a:r>
              <a:rPr lang="en-US" b="1" dirty="0" smtClean="0">
                <a:solidFill>
                  <a:srgbClr val="7030A0"/>
                </a:solidFill>
              </a:rPr>
              <a:t>$5.00/hour</a:t>
            </a:r>
            <a:endParaRPr lang="en-US" b="1" dirty="0">
              <a:solidFill>
                <a:srgbClr val="7030A0"/>
              </a:solidFill>
            </a:endParaRPr>
          </a:p>
          <a:p>
            <a:pPr lvl="2"/>
            <a:r>
              <a:rPr lang="en-US" b="1" dirty="0"/>
              <a:t>Total Comp </a:t>
            </a:r>
            <a:r>
              <a:rPr lang="en-US" dirty="0"/>
              <a:t>= ($350.00 + $200.00) + 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7030A0"/>
                </a:solidFill>
              </a:rPr>
              <a:t>$5.00 </a:t>
            </a:r>
            <a:r>
              <a:rPr lang="en-US" dirty="0"/>
              <a:t>x </a:t>
            </a:r>
            <a:r>
              <a:rPr lang="en-US" dirty="0" smtClean="0"/>
              <a:t>15 </a:t>
            </a:r>
            <a:r>
              <a:rPr lang="en-US" dirty="0"/>
              <a:t>hours)</a:t>
            </a:r>
          </a:p>
          <a:p>
            <a:pPr marL="914400" lvl="2" indent="0">
              <a:buNone/>
            </a:pPr>
            <a:r>
              <a:rPr lang="en-US" dirty="0"/>
              <a:t>		  = </a:t>
            </a:r>
            <a:r>
              <a:rPr lang="en-US" dirty="0" smtClean="0"/>
              <a:t>         $550.00           +        $75.00</a:t>
            </a:r>
            <a:r>
              <a:rPr lang="en-US" dirty="0"/>
              <a:t>	</a:t>
            </a:r>
          </a:p>
          <a:p>
            <a:pPr marL="914400" lvl="2" indent="0">
              <a:buNone/>
            </a:pPr>
            <a:r>
              <a:rPr lang="en-US" dirty="0"/>
              <a:t>		  = </a:t>
            </a:r>
            <a:r>
              <a:rPr lang="en-US" dirty="0" smtClean="0"/>
              <a:t>        </a:t>
            </a:r>
            <a:r>
              <a:rPr lang="en-US" b="1" dirty="0" smtClean="0">
                <a:solidFill>
                  <a:srgbClr val="00B050"/>
                </a:solidFill>
              </a:rPr>
              <a:t>$625.00</a:t>
            </a:r>
            <a:endParaRPr lang="en-US" b="1" dirty="0">
              <a:solidFill>
                <a:srgbClr val="00B050"/>
              </a:solidFill>
            </a:endParaRPr>
          </a:p>
          <a:p>
            <a:pPr marL="914400" lvl="2" indent="0">
              <a:buNone/>
            </a:pPr>
            <a:endParaRPr lang="en-US" dirty="0"/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420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CONSEQUENCES FOR MISCLASSIFICATION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dirty="0" smtClean="0"/>
              <a:t>Inaccurate </a:t>
            </a:r>
            <a:r>
              <a:rPr lang="en-US" dirty="0"/>
              <a:t>Time </a:t>
            </a:r>
            <a:r>
              <a:rPr lang="en-US" dirty="0" smtClean="0"/>
              <a:t>Records For </a:t>
            </a:r>
            <a:r>
              <a:rPr lang="en-US" b="1" u="sng" dirty="0" smtClean="0"/>
              <a:t>Non-Exempt</a:t>
            </a:r>
            <a:r>
              <a:rPr lang="en-US" dirty="0" smtClean="0"/>
              <a:t> </a:t>
            </a:r>
            <a:r>
              <a:rPr lang="en-US" dirty="0"/>
              <a:t>Employees:</a:t>
            </a:r>
          </a:p>
          <a:p>
            <a:pPr lvl="1"/>
            <a:r>
              <a:rPr lang="en-US" dirty="0"/>
              <a:t>USDOL will ask employee to “estimate” his/her work hours per week (i.e. overtime)</a:t>
            </a:r>
          </a:p>
          <a:p>
            <a:pPr lvl="1"/>
            <a:r>
              <a:rPr lang="en-US" dirty="0"/>
              <a:t>USDOL will calculate OT based on employee’s “estimated” hours and demand payment</a:t>
            </a:r>
          </a:p>
          <a:p>
            <a:pPr lvl="1"/>
            <a:r>
              <a:rPr lang="en-US" dirty="0"/>
              <a:t>If employer cannot prove otherwise (with valid records), USDOL will find violation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D0DF0A-DC70-48EE-925E-1D70493B884F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E6E9D1-63DF-4E0D-BCFC-91730AE6C40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52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CONSEQUENCES FOR MISCLASSIFICATION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dirty="0"/>
              <a:t>Inaccurate Time Records For </a:t>
            </a:r>
            <a:r>
              <a:rPr lang="en-US" b="1" u="sng" dirty="0"/>
              <a:t>E</a:t>
            </a:r>
            <a:r>
              <a:rPr lang="en-US" b="1" u="sng" dirty="0" smtClean="0"/>
              <a:t>xempt</a:t>
            </a:r>
            <a:r>
              <a:rPr lang="en-US" dirty="0" smtClean="0"/>
              <a:t> </a:t>
            </a:r>
            <a:r>
              <a:rPr lang="en-US" dirty="0"/>
              <a:t>Employees:</a:t>
            </a:r>
          </a:p>
          <a:p>
            <a:pPr lvl="1"/>
            <a:r>
              <a:rPr lang="en-US" dirty="0"/>
              <a:t>Typical Situations:</a:t>
            </a:r>
          </a:p>
          <a:p>
            <a:pPr lvl="2"/>
            <a:r>
              <a:rPr lang="en-US" dirty="0"/>
              <a:t>Exempt employees required to clock in on the same system as non-exempt employees so company can monitor attendance</a:t>
            </a:r>
          </a:p>
          <a:p>
            <a:pPr lvl="2"/>
            <a:r>
              <a:rPr lang="en-US" dirty="0"/>
              <a:t>Exempt employees required to clock </a:t>
            </a:r>
            <a:r>
              <a:rPr lang="en-US" dirty="0" smtClean="0"/>
              <a:t>for </a:t>
            </a:r>
            <a:r>
              <a:rPr lang="en-US" dirty="0"/>
              <a:t>purposes of calculating paid leaves</a:t>
            </a:r>
          </a:p>
          <a:p>
            <a:pPr lvl="2"/>
            <a:r>
              <a:rPr lang="en-US" dirty="0"/>
              <a:t>Exempt employees required to use time cards for purposes of calculating bonuses</a:t>
            </a:r>
          </a:p>
          <a:p>
            <a:pPr lvl="2"/>
            <a:r>
              <a:rPr lang="en-US" dirty="0"/>
              <a:t>Exempt employees required to clock in so company can bill customer</a:t>
            </a:r>
          </a:p>
          <a:p>
            <a:pPr lvl="1"/>
            <a:r>
              <a:rPr lang="en-US" dirty="0"/>
              <a:t>Result:  Exempt employee is converted to nonexempt and unpaid overtime is now due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570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FINAL THOUGHTS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dirty="0" smtClean="0"/>
              <a:t>Carefully </a:t>
            </a:r>
            <a:r>
              <a:rPr lang="en-US" dirty="0"/>
              <a:t>review all your positions against the statutory </a:t>
            </a:r>
            <a:r>
              <a:rPr lang="en-US" dirty="0" smtClean="0"/>
              <a:t>test</a:t>
            </a:r>
          </a:p>
          <a:p>
            <a:r>
              <a:rPr lang="en-US" dirty="0"/>
              <a:t>Properly classify your employees under FLSA</a:t>
            </a:r>
          </a:p>
          <a:p>
            <a:r>
              <a:rPr lang="en-US" dirty="0" smtClean="0"/>
              <a:t>Get ready to implement changes effective 12/1/16</a:t>
            </a:r>
          </a:p>
          <a:p>
            <a:r>
              <a:rPr lang="en-US" dirty="0" smtClean="0"/>
              <a:t>Accurately calculate overtime</a:t>
            </a:r>
          </a:p>
          <a:p>
            <a:r>
              <a:rPr lang="en-US" dirty="0" smtClean="0"/>
              <a:t>Keep accurate records in accordance with state and federal law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270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DEFINITION OF EXEMPT EMPLOYEE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b="1" dirty="0" smtClean="0"/>
              <a:t>Exempt from minimum wage requirements</a:t>
            </a:r>
          </a:p>
          <a:p>
            <a:pPr lvl="1"/>
            <a:r>
              <a:rPr lang="en-US" dirty="0" smtClean="0"/>
              <a:t>Hawaii minimum wage currently:  $8.50/hour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Increase to $9.25/hour on January 1, 2017</a:t>
            </a:r>
          </a:p>
          <a:p>
            <a:r>
              <a:rPr lang="en-US" b="1" dirty="0" smtClean="0"/>
              <a:t>Exempt from overtime requirements</a:t>
            </a:r>
          </a:p>
          <a:p>
            <a:r>
              <a:rPr lang="en-US" b="1" dirty="0" smtClean="0"/>
              <a:t>Exempt status determined by statutory test</a:t>
            </a:r>
          </a:p>
          <a:p>
            <a:pPr lvl="1"/>
            <a:r>
              <a:rPr lang="en-US" dirty="0" smtClean="0"/>
              <a:t>Salary Test</a:t>
            </a:r>
          </a:p>
          <a:p>
            <a:pPr lvl="2"/>
            <a:r>
              <a:rPr lang="en-US" dirty="0" smtClean="0"/>
              <a:t>Salary Basis</a:t>
            </a:r>
            <a:endParaRPr lang="en-US" dirty="0"/>
          </a:p>
          <a:p>
            <a:pPr lvl="2"/>
            <a:r>
              <a:rPr lang="en-US" dirty="0" smtClean="0"/>
              <a:t>Salary Level</a:t>
            </a:r>
          </a:p>
          <a:p>
            <a:pPr lvl="1"/>
            <a:r>
              <a:rPr lang="en-US" dirty="0" smtClean="0"/>
              <a:t>Primary </a:t>
            </a:r>
            <a:r>
              <a:rPr lang="en-US" dirty="0"/>
              <a:t>Duties Test</a:t>
            </a:r>
          </a:p>
          <a:p>
            <a:pPr lvl="2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35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ANY 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dirty="0"/>
              <a:t>If you have any follow up questions, email us at </a:t>
            </a:r>
          </a:p>
          <a:p>
            <a:pPr lvl="1"/>
            <a:r>
              <a:rPr lang="en-US" dirty="0" smtClean="0">
                <a:hlinkClick r:id="rId2"/>
              </a:rPr>
              <a:t>aes@esandalaw.com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tgibo@esandalaw.com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access to these materials, </a:t>
            </a:r>
            <a:r>
              <a:rPr lang="en-US" dirty="0" smtClean="0"/>
              <a:t>email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4"/>
              </a:rPr>
              <a:t>bdasilva@esandalaw.com</a:t>
            </a:r>
            <a:endParaRPr lang="en-US" dirty="0" smtClean="0"/>
          </a:p>
          <a:p>
            <a:r>
              <a:rPr lang="en-US" dirty="0" smtClean="0"/>
              <a:t>Please </a:t>
            </a:r>
            <a:r>
              <a:rPr lang="en-US" dirty="0"/>
              <a:t>visit our website for more resources </a:t>
            </a:r>
            <a:endParaRPr lang="en-US" dirty="0" smtClean="0"/>
          </a:p>
          <a:p>
            <a:pPr lvl="1"/>
            <a:r>
              <a:rPr lang="en-US" dirty="0" smtClean="0">
                <a:hlinkClick r:id="rId5"/>
              </a:rPr>
              <a:t>www.esandalaw.com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068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DEFINITION OF EXEMPT EMPLOYEE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10972800" cy="5410200"/>
          </a:xfrm>
        </p:spPr>
        <p:txBody>
          <a:bodyPr anchor="t"/>
          <a:lstStyle/>
          <a:p>
            <a:r>
              <a:rPr lang="en-US" b="1" dirty="0" smtClean="0"/>
              <a:t>Salary Test:  Salary Basis</a:t>
            </a:r>
          </a:p>
          <a:p>
            <a:pPr lvl="1"/>
            <a:r>
              <a:rPr lang="en-US" dirty="0"/>
              <a:t>Regularly </a:t>
            </a:r>
            <a:r>
              <a:rPr lang="en-US" dirty="0" smtClean="0"/>
              <a:t>receives </a:t>
            </a:r>
            <a:r>
              <a:rPr lang="en-US" dirty="0"/>
              <a:t>a predetermined amount of compensation without regard to quality or quantity of work</a:t>
            </a:r>
          </a:p>
          <a:p>
            <a:pPr lvl="1"/>
            <a:r>
              <a:rPr lang="en-US" dirty="0"/>
              <a:t>Must be paid the full salary for any week in which the employee performs any work</a:t>
            </a:r>
          </a:p>
          <a:p>
            <a:pPr lvl="1"/>
            <a:r>
              <a:rPr lang="en-US" dirty="0"/>
              <a:t>Need not be paid for any workweek when no work is </a:t>
            </a:r>
            <a:r>
              <a:rPr lang="en-US" dirty="0" smtClean="0"/>
              <a:t>performed</a:t>
            </a:r>
          </a:p>
          <a:p>
            <a:pPr lvl="2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99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DEFINITION OF EXEMPT EMPLOYEE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10972800" cy="5410200"/>
          </a:xfrm>
        </p:spPr>
        <p:txBody>
          <a:bodyPr anchor="t"/>
          <a:lstStyle/>
          <a:p>
            <a:r>
              <a:rPr lang="en-US" b="1" dirty="0" smtClean="0"/>
              <a:t>Salary Test:  Salary Basis</a:t>
            </a:r>
          </a:p>
          <a:p>
            <a:pPr lvl="1"/>
            <a:r>
              <a:rPr lang="en-US" dirty="0" smtClean="0"/>
              <a:t>Special exceptions for certain categories</a:t>
            </a:r>
          </a:p>
          <a:p>
            <a:pPr lvl="2"/>
            <a:r>
              <a:rPr lang="en-US" dirty="0" smtClean="0"/>
              <a:t>Computer employees, doctors, lawyers, outside salespersons</a:t>
            </a:r>
          </a:p>
          <a:p>
            <a:pPr lvl="1"/>
            <a:r>
              <a:rPr lang="en-US" dirty="0" smtClean="0"/>
              <a:t>Exemptions for highly compensated employees (HCE)</a:t>
            </a:r>
          </a:p>
          <a:p>
            <a:pPr lvl="2"/>
            <a:r>
              <a:rPr lang="en-US" dirty="0" smtClean="0"/>
              <a:t>Current HCE </a:t>
            </a:r>
            <a:r>
              <a:rPr lang="en-US" dirty="0"/>
              <a:t>total compensation at least $100,000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Effective 12/1/16 </a:t>
            </a:r>
            <a:r>
              <a:rPr lang="en-US" dirty="0" smtClean="0"/>
              <a:t>- HCE </a:t>
            </a:r>
            <a:r>
              <a:rPr lang="en-US" dirty="0"/>
              <a:t>total compensation at least $134,000</a:t>
            </a:r>
          </a:p>
          <a:p>
            <a:pPr lvl="2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872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DEFINITION OF EXEMPT EMPLOYEE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0"/>
            <a:ext cx="10972800" cy="5181600"/>
          </a:xfrm>
        </p:spPr>
        <p:txBody>
          <a:bodyPr anchor="t"/>
          <a:lstStyle/>
          <a:p>
            <a:r>
              <a:rPr lang="en-US" b="1" dirty="0" smtClean="0"/>
              <a:t>Salary Test:  Salary Level </a:t>
            </a:r>
          </a:p>
          <a:p>
            <a:pPr lvl="1"/>
            <a:r>
              <a:rPr lang="en-US" dirty="0" smtClean="0"/>
              <a:t>Current regulations</a:t>
            </a:r>
          </a:p>
          <a:p>
            <a:pPr lvl="2"/>
            <a:r>
              <a:rPr lang="en-US" dirty="0" smtClean="0"/>
              <a:t>Minimum </a:t>
            </a:r>
            <a:r>
              <a:rPr lang="en-US" dirty="0"/>
              <a:t>salary is $455/week </a:t>
            </a:r>
            <a:r>
              <a:rPr lang="en-US" dirty="0" smtClean="0"/>
              <a:t>($23,660/year)</a:t>
            </a:r>
            <a:endParaRPr lang="en-US" dirty="0"/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E</a:t>
            </a:r>
            <a:r>
              <a:rPr lang="en-US" b="1" dirty="0" smtClean="0">
                <a:solidFill>
                  <a:srgbClr val="FF0000"/>
                </a:solidFill>
              </a:rPr>
              <a:t>ffective 12/1/2016</a:t>
            </a:r>
            <a:endParaRPr lang="en-US" b="1" dirty="0"/>
          </a:p>
          <a:p>
            <a:pPr lvl="2"/>
            <a:r>
              <a:rPr lang="en-US" dirty="0" smtClean="0"/>
              <a:t>Minimum salary will be $913/week ($47,476/year)</a:t>
            </a:r>
          </a:p>
          <a:p>
            <a:pPr lvl="1"/>
            <a:r>
              <a:rPr lang="en-US" dirty="0" smtClean="0"/>
              <a:t>Applicable Exemptions:</a:t>
            </a:r>
          </a:p>
          <a:p>
            <a:pPr lvl="2"/>
            <a:r>
              <a:rPr lang="en-US" dirty="0" smtClean="0"/>
              <a:t>Executives</a:t>
            </a:r>
          </a:p>
          <a:p>
            <a:pPr lvl="2"/>
            <a:r>
              <a:rPr lang="en-US" dirty="0" smtClean="0"/>
              <a:t>Administrators</a:t>
            </a:r>
          </a:p>
          <a:p>
            <a:pPr lvl="2"/>
            <a:r>
              <a:rPr lang="en-US" dirty="0" smtClean="0"/>
              <a:t>Professionals</a:t>
            </a:r>
          </a:p>
          <a:p>
            <a:pPr lvl="2"/>
            <a:r>
              <a:rPr lang="en-US" dirty="0" smtClean="0"/>
              <a:t>Computer Professionals (?)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794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DEFINITION OF EXEMPT EMPLOYEE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0"/>
            <a:ext cx="10972800" cy="5181600"/>
          </a:xfrm>
        </p:spPr>
        <p:txBody>
          <a:bodyPr anchor="t"/>
          <a:lstStyle/>
          <a:p>
            <a:r>
              <a:rPr lang="en-US" b="1" dirty="0" smtClean="0"/>
              <a:t>Salary Test:  Salary Level </a:t>
            </a:r>
          </a:p>
          <a:p>
            <a:pPr lvl="1"/>
            <a:r>
              <a:rPr lang="en-US" dirty="0" smtClean="0"/>
              <a:t>Applicability to Part-Time Employees</a:t>
            </a:r>
          </a:p>
          <a:p>
            <a:pPr lvl="2"/>
            <a:r>
              <a:rPr lang="en-US" dirty="0" smtClean="0"/>
              <a:t>New regulations do not allow for proration for part-time employees</a:t>
            </a:r>
            <a:endParaRPr lang="en-US" dirty="0"/>
          </a:p>
          <a:p>
            <a:pPr lvl="1"/>
            <a:r>
              <a:rPr lang="en-US" dirty="0" smtClean="0"/>
              <a:t>Included/Excluded in Salary</a:t>
            </a:r>
          </a:p>
          <a:p>
            <a:pPr lvl="2"/>
            <a:r>
              <a:rPr lang="en-US" dirty="0" smtClean="0"/>
              <a:t>Excludes boarding, lodging, or other facilities (i.e. benefits)</a:t>
            </a:r>
          </a:p>
          <a:p>
            <a:pPr lvl="2"/>
            <a:r>
              <a:rPr lang="en-US" dirty="0" smtClean="0"/>
              <a:t>May include nondiscretionary bonuses, incentive payments and commissions for </a:t>
            </a:r>
            <a:r>
              <a:rPr lang="en-US" dirty="0"/>
              <a:t>up to 10% of the salary </a:t>
            </a:r>
            <a:r>
              <a:rPr lang="en-US" dirty="0" smtClean="0"/>
              <a:t>requirement if paid </a:t>
            </a:r>
            <a:r>
              <a:rPr lang="en-US" i="1" dirty="0" smtClean="0"/>
              <a:t>quarterly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663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DEFINITION OF EXEMPT EMPLOYEE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10972800" cy="5135880"/>
          </a:xfrm>
        </p:spPr>
        <p:txBody>
          <a:bodyPr anchor="t"/>
          <a:lstStyle/>
          <a:p>
            <a:r>
              <a:rPr lang="en-US" b="1" dirty="0" smtClean="0"/>
              <a:t>Primary Duties Test</a:t>
            </a:r>
          </a:p>
          <a:p>
            <a:pPr lvl="1"/>
            <a:r>
              <a:rPr lang="en-US" dirty="0" smtClean="0"/>
              <a:t>Principle, main, major or most important duty employee performs</a:t>
            </a:r>
          </a:p>
          <a:p>
            <a:pPr lvl="2"/>
            <a:r>
              <a:rPr lang="en-US" dirty="0"/>
              <a:t>Relative importance of duties</a:t>
            </a:r>
          </a:p>
          <a:p>
            <a:pPr lvl="2"/>
            <a:r>
              <a:rPr lang="en-US" dirty="0"/>
              <a:t>Amount of time spent on exempt work</a:t>
            </a:r>
          </a:p>
          <a:p>
            <a:pPr lvl="2"/>
            <a:r>
              <a:rPr lang="en-US" dirty="0"/>
              <a:t>Employee’s relative freedom from direct supervision</a:t>
            </a:r>
          </a:p>
          <a:p>
            <a:pPr lvl="2"/>
            <a:r>
              <a:rPr lang="en-US" dirty="0"/>
              <a:t>Relationship between employee’s salary and wages paid to other employees </a:t>
            </a:r>
          </a:p>
          <a:p>
            <a:pPr lvl="1"/>
            <a:r>
              <a:rPr lang="en-US" dirty="0"/>
              <a:t>Time spent not sole test, although 50% or more of time spent performing exempt work satisfies requirement</a:t>
            </a:r>
          </a:p>
          <a:p>
            <a:pPr lvl="1"/>
            <a:r>
              <a:rPr lang="en-US" dirty="0"/>
              <a:t>Regulations also provide other </a:t>
            </a:r>
            <a:r>
              <a:rPr lang="en-US" dirty="0" smtClean="0"/>
              <a:t>guidelines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98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DEFINITION OF EXEMPT EMPLOYEE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10972800" cy="5181600"/>
          </a:xfrm>
        </p:spPr>
        <p:txBody>
          <a:bodyPr anchor="t"/>
          <a:lstStyle/>
          <a:p>
            <a:r>
              <a:rPr lang="en-US" b="1" dirty="0" smtClean="0"/>
              <a:t>Remember:</a:t>
            </a:r>
          </a:p>
          <a:p>
            <a:pPr lvl="1"/>
            <a:r>
              <a:rPr lang="en-US" dirty="0" smtClean="0"/>
              <a:t>Salaried </a:t>
            </a:r>
            <a:r>
              <a:rPr lang="en-US" dirty="0"/>
              <a:t>employees are not always exempt employees</a:t>
            </a:r>
          </a:p>
          <a:p>
            <a:pPr lvl="1"/>
            <a:r>
              <a:rPr lang="en-US" dirty="0" smtClean="0"/>
              <a:t>“Managers” or “supervisors” are not automatically exempt</a:t>
            </a:r>
          </a:p>
          <a:p>
            <a:pPr lvl="1"/>
            <a:r>
              <a:rPr lang="en-US" dirty="0" smtClean="0"/>
              <a:t>Only </a:t>
            </a:r>
            <a:r>
              <a:rPr lang="en-US" dirty="0"/>
              <a:t>n</a:t>
            </a:r>
            <a:r>
              <a:rPr lang="en-US" dirty="0" smtClean="0"/>
              <a:t>on-exempt employees should to fill out timesheets</a:t>
            </a:r>
          </a:p>
          <a:p>
            <a:pPr lvl="1"/>
            <a:r>
              <a:rPr lang="en-US" dirty="0" smtClean="0"/>
              <a:t>Non-exempt employees must make at least minimum wage despite their method of payment (salary, commission, combination, etc. . . )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877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&amp;A Slid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&amp;S Presentation Template, rev 7-30-15" id="{191626C6-AB3E-4013-A6CF-D99CC434F740}" vid="{FEAFDC67-1023-41B1-9BB4-A23E6E74083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ES&amp;A</Template>
  <TotalTime>919</TotalTime>
  <Words>2647</Words>
  <Application>Microsoft Office PowerPoint</Application>
  <PresentationFormat>Widescreen</PresentationFormat>
  <Paragraphs>471</Paragraphs>
  <Slides>30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Ebrima</vt:lpstr>
      <vt:lpstr>Harlow Solid Italic</vt:lpstr>
      <vt:lpstr>ES&amp;A Slide Template</vt:lpstr>
      <vt:lpstr>HR IN OVERTIME:  Recap of FLSA Rules and Overtime Basics</vt:lpstr>
      <vt:lpstr>DISCUSSION TOPICS</vt:lpstr>
      <vt:lpstr>DEFINITION OF EXEMPT EMPLOYEE</vt:lpstr>
      <vt:lpstr>DEFINITION OF EXEMPT EMPLOYEE</vt:lpstr>
      <vt:lpstr>DEFINITION OF EXEMPT EMPLOYEE</vt:lpstr>
      <vt:lpstr>DEFINITION OF EXEMPT EMPLOYEE</vt:lpstr>
      <vt:lpstr>DEFINITION OF EXEMPT EMPLOYEE</vt:lpstr>
      <vt:lpstr>DEFINITION OF EXEMPT EMPLOYEE</vt:lpstr>
      <vt:lpstr>DEFINITION OF EXEMPT EMPLOYEE</vt:lpstr>
      <vt:lpstr>POTENTIAL LIMITATIONS ON CHANGES</vt:lpstr>
      <vt:lpstr>POTENTIAL LIMITATIONS ON CHANGES</vt:lpstr>
      <vt:lpstr>BEST PRACTICES FOR ANALYSIS OF POSITIONS</vt:lpstr>
      <vt:lpstr>PREPARE FOR CHANGES TO YOUR WORKPLACE</vt:lpstr>
      <vt:lpstr>Calculating Overtime</vt:lpstr>
      <vt:lpstr>CALCULATING OVERTIME</vt:lpstr>
      <vt:lpstr>CALCULATING OVERTIME</vt:lpstr>
      <vt:lpstr>CALCULATING OVERTIME</vt:lpstr>
      <vt:lpstr>CALCULATING OVERTIME</vt:lpstr>
      <vt:lpstr>CALCULATING OVERTIME</vt:lpstr>
      <vt:lpstr>CALCULATING OVERTIME</vt:lpstr>
      <vt:lpstr>CALCULATING OVERTIME</vt:lpstr>
      <vt:lpstr>CALCULATING OVERTIME</vt:lpstr>
      <vt:lpstr>CALCULATING OVERTIME</vt:lpstr>
      <vt:lpstr>CALCULATING OVERTIME</vt:lpstr>
      <vt:lpstr>CALCULATING OVERTIME</vt:lpstr>
      <vt:lpstr>CALCULATING OVERTIME</vt:lpstr>
      <vt:lpstr>CONSEQUENCES FOR MISCLASSIFICATION</vt:lpstr>
      <vt:lpstr>CONSEQUENCES FOR MISCLASSIFICATION</vt:lpstr>
      <vt:lpstr>FINAL THOUGHTS</vt:lpstr>
      <vt:lpstr>ANY 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 Sneed</dc:creator>
  <cp:lastModifiedBy>Trisha Gibo</cp:lastModifiedBy>
  <cp:revision>92</cp:revision>
  <dcterms:created xsi:type="dcterms:W3CDTF">2016-01-22T20:06:03Z</dcterms:created>
  <dcterms:modified xsi:type="dcterms:W3CDTF">2016-11-16T23:11:00Z</dcterms:modified>
</cp:coreProperties>
</file>