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286" r:id="rId3"/>
    <p:sldId id="258" r:id="rId4"/>
    <p:sldId id="259" r:id="rId5"/>
    <p:sldId id="281" r:id="rId6"/>
    <p:sldId id="283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84" r:id="rId25"/>
    <p:sldId id="279" r:id="rId26"/>
    <p:sldId id="280" r:id="rId27"/>
    <p:sldId id="28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7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8D827-8337-4AA7-9A6D-C10F0A0FA8AD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F036-8C09-4594-8CCF-9CF8F3AF4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30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DBA93-46EB-4BF6-BCA0-5445CED9CDD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081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324600"/>
            <a:ext cx="12192000" cy="533400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9042401" y="6459539"/>
            <a:ext cx="2350323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spc="-100" dirty="0">
                <a:solidFill>
                  <a:prstClr val="white"/>
                </a:solidFill>
                <a:ea typeface="Ebrima" panose="02000000000000000000" pitchFamily="2" charset="0"/>
                <a:cs typeface="Ebrima" panose="02000000000000000000" pitchFamily="2" charset="0"/>
              </a:rPr>
              <a:t>envision, strategize and actualize</a:t>
            </a:r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952" y="6350"/>
            <a:ext cx="6750049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198034" y="4076700"/>
            <a:ext cx="2752485" cy="824841"/>
          </a:xfrm>
          <a:noFill/>
        </p:spPr>
        <p:txBody>
          <a:bodyPr wrap="none">
            <a:spAutoFit/>
          </a:bodyPr>
          <a:lstStyle>
            <a:lvl1pPr marL="0" indent="0">
              <a:buNone/>
              <a:defRPr lang="en-US" sz="1400" spc="-4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dirty="0" smtClean="0">
                <a:latin typeface="Calibri" pitchFamily="34" charset="0"/>
                <a:ea typeface="+mn-ea"/>
                <a:cs typeface="Arial" charset="0"/>
              </a:defRPr>
            </a:lvl2pPr>
            <a:lvl3pPr>
              <a:defRPr lang="en-US" dirty="0" smtClean="0">
                <a:latin typeface="Calibri" pitchFamily="34" charset="0"/>
                <a:ea typeface="+mn-ea"/>
                <a:cs typeface="Arial" charset="0"/>
              </a:defRPr>
            </a:lvl3pPr>
            <a:lvl4pPr>
              <a:defRPr lang="en-US" dirty="0" smtClean="0">
                <a:latin typeface="Calibri" pitchFamily="34" charset="0"/>
                <a:ea typeface="+mn-ea"/>
                <a:cs typeface="Arial" charset="0"/>
              </a:defRPr>
            </a:lvl4pPr>
            <a:lvl5pPr>
              <a:defRPr lang="en-US" dirty="0">
                <a:latin typeface="Calibri" pitchFamily="34" charset="0"/>
                <a:ea typeface="+mn-ea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 bwMode="auto">
          <a:xfrm>
            <a:off x="2403813" y="2397126"/>
            <a:ext cx="7234673" cy="830997"/>
          </a:xfrm>
          <a:prstGeom prst="rect">
            <a:avLst/>
          </a:prstGeom>
          <a:noFill/>
          <a:extLst/>
        </p:spPr>
        <p:txBody>
          <a:bodyPr wrap="none">
            <a:spAutoFit/>
          </a:bodyPr>
          <a:lstStyle>
            <a:lvl1pPr>
              <a:defRPr lang="en-US" altLang="en-US" sz="4800" spc="-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112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5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838201"/>
            <a:ext cx="10972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287161" y="82675"/>
            <a:ext cx="9938456" cy="523220"/>
          </a:xfrm>
          <a:prstGeom prst="rect">
            <a:avLst/>
          </a:prstGeom>
          <a:noFill/>
          <a:extLst/>
        </p:spPr>
        <p:txBody>
          <a:bodyPr>
            <a:sp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3396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5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222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5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287162" y="82675"/>
            <a:ext cx="9771239" cy="523220"/>
          </a:xfrm>
          <a:prstGeom prst="rect">
            <a:avLst/>
          </a:prstGeom>
          <a:noFill/>
          <a:extLst/>
        </p:spPr>
        <p:txBody>
          <a:bodyPr>
            <a:sp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838201"/>
            <a:ext cx="11586633" cy="5287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73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5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559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6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884238"/>
            <a:ext cx="5689600" cy="52419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884236"/>
            <a:ext cx="5693833" cy="52419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 bwMode="auto">
          <a:xfrm>
            <a:off x="287162" y="82675"/>
            <a:ext cx="9872839" cy="523220"/>
          </a:xfrm>
          <a:prstGeom prst="rect">
            <a:avLst/>
          </a:prstGeom>
          <a:noFill/>
          <a:extLst/>
        </p:spPr>
        <p:txBody>
          <a:bodyPr>
            <a:sp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160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8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762001"/>
            <a:ext cx="5691717" cy="7731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535113"/>
            <a:ext cx="5691717" cy="4591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762000"/>
            <a:ext cx="5698067" cy="7731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535113"/>
            <a:ext cx="5698067" cy="45910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82675"/>
            <a:ext cx="9855200" cy="523220"/>
          </a:xfrm>
          <a:prstGeom prst="rect">
            <a:avLst/>
          </a:prstGeom>
          <a:noFill/>
          <a:extLst/>
        </p:spPr>
        <p:txBody>
          <a:bodyPr>
            <a:sp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41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4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Placeholder 1"/>
          <p:cNvSpPr>
            <a:spLocks noGrp="1"/>
          </p:cNvSpPr>
          <p:nvPr>
            <p:ph type="title"/>
          </p:nvPr>
        </p:nvSpPr>
        <p:spPr bwMode="auto">
          <a:xfrm>
            <a:off x="287161" y="82675"/>
            <a:ext cx="9938456" cy="523220"/>
          </a:xfrm>
          <a:prstGeom prst="rect">
            <a:avLst/>
          </a:prstGeom>
          <a:noFill/>
          <a:extLst/>
        </p:spPr>
        <p:txBody>
          <a:bodyPr>
            <a:sp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999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3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26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6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37317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752" y="1435101"/>
            <a:ext cx="433493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 bwMode="auto">
          <a:xfrm>
            <a:off x="287162" y="584199"/>
            <a:ext cx="4333524" cy="850900"/>
          </a:xfrm>
          <a:prstGeom prst="rect">
            <a:avLst/>
          </a:prstGeom>
          <a:noFill/>
          <a:extLst/>
        </p:spPr>
        <p:txBody>
          <a:bodyPr anchor="b">
            <a:norm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8329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6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735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801079-33CE-4A48-9835-CF9C9EFBBF27}" type="datetime5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21-Oct-16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Copyright 2015 ES&amp;A, LLC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601896-4A08-4A66-8554-0FEBE554EB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584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0" y="6324600"/>
            <a:ext cx="10003436" cy="533400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05801" y="6459539"/>
            <a:ext cx="234632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spc="-100" dirty="0">
                <a:solidFill>
                  <a:prstClr val="white"/>
                </a:solidFill>
                <a:ea typeface="Ebrima" panose="02000000000000000000" pitchFamily="2" charset="0"/>
                <a:cs typeface="Ebrima" panose="02000000000000000000" pitchFamily="2" charset="0"/>
              </a:rPr>
              <a:t>envision, strategize and actualize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3996" y="2800232"/>
            <a:ext cx="916305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spc="-200" dirty="0">
                <a:solidFill>
                  <a:prstClr val="black">
                    <a:lumMod val="65000"/>
                    <a:lumOff val="3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ARE YOU </a:t>
            </a:r>
            <a:r>
              <a:rPr lang="en-US" sz="4000" b="1" i="1" spc="-200" dirty="0">
                <a:solidFill>
                  <a:srgbClr val="C00000"/>
                </a:solidFill>
                <a:ea typeface="Ebrima" panose="02000000000000000000" pitchFamily="2" charset="0"/>
                <a:cs typeface="Ebrima" panose="02000000000000000000" pitchFamily="2" charset="0"/>
              </a:rPr>
              <a:t>IN</a:t>
            </a:r>
            <a:r>
              <a:rPr lang="en-US" sz="4000" b="1" i="1" spc="-200" dirty="0">
                <a:solidFill>
                  <a:prstClr val="black">
                    <a:lumMod val="65000"/>
                    <a:lumOff val="3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4000" b="1" spc="-200" dirty="0">
                <a:solidFill>
                  <a:prstClr val="black">
                    <a:lumMod val="65000"/>
                    <a:lumOff val="3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OR ARE </a:t>
            </a:r>
            <a:r>
              <a:rPr lang="en-US" sz="4000" b="1" spc="-200" dirty="0" smtClean="0">
                <a:solidFill>
                  <a:prstClr val="black">
                    <a:lumMod val="65000"/>
                    <a:lumOff val="3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YOU </a:t>
            </a:r>
            <a:r>
              <a:rPr lang="en-US" sz="4000" b="1" i="1" spc="-200" dirty="0" smtClean="0">
                <a:solidFill>
                  <a:srgbClr val="C00000"/>
                </a:solidFill>
                <a:ea typeface="Ebrima" panose="02000000000000000000" pitchFamily="2" charset="0"/>
                <a:cs typeface="Ebrima" panose="02000000000000000000" pitchFamily="2" charset="0"/>
              </a:rPr>
              <a:t>OUT</a:t>
            </a:r>
            <a:r>
              <a:rPr lang="en-US" sz="4000" b="1" i="1" spc="-200" dirty="0">
                <a:solidFill>
                  <a:prstClr val="black">
                    <a:lumMod val="65000"/>
                    <a:lumOff val="3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?</a:t>
            </a:r>
            <a:endParaRPr lang="en-US" sz="4000" b="1" spc="-200" dirty="0">
              <a:solidFill>
                <a:prstClr val="black">
                  <a:lumMod val="65000"/>
                  <a:lumOff val="35000"/>
                </a:prstClr>
              </a:solidFill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>
              <a:defRPr/>
            </a:pPr>
            <a:r>
              <a:rPr lang="en-US" sz="2800" b="1" i="1" spc="-200" dirty="0">
                <a:solidFill>
                  <a:srgbClr val="C00000"/>
                </a:solidFill>
                <a:ea typeface="Ebrima" panose="02000000000000000000" pitchFamily="2" charset="0"/>
                <a:cs typeface="Ebrima" panose="02000000000000000000" pitchFamily="2" charset="0"/>
              </a:rPr>
              <a:t>An FLSA Refresher</a:t>
            </a:r>
          </a:p>
        </p:txBody>
      </p:sp>
      <p:sp>
        <p:nvSpPr>
          <p:cNvPr id="14341" name="TextBox 10"/>
          <p:cNvSpPr txBox="1">
            <a:spLocks noChangeArrowheads="1"/>
          </p:cNvSpPr>
          <p:nvPr/>
        </p:nvSpPr>
        <p:spPr bwMode="auto">
          <a:xfrm>
            <a:off x="914399" y="4927876"/>
            <a:ext cx="267675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Anna Elento-Sneed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August 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8931" y="1989995"/>
            <a:ext cx="3779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B80000"/>
                </a:solidFill>
                <a:latin typeface="Harlow Solid Italic" panose="04030604020F02020D02" pitchFamily="82" charset="0"/>
              </a:rPr>
              <a:t>Webinar Wednesdays</a:t>
            </a:r>
          </a:p>
        </p:txBody>
      </p:sp>
    </p:spTree>
    <p:extLst>
      <p:ext uri="{BB962C8B-B14F-4D97-AF65-F5344CB8AC3E}">
        <p14:creationId xmlns:p14="http://schemas.microsoft.com/office/powerpoint/2010/main" val="201479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29174" y="51898"/>
            <a:ext cx="9429227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 EXEMPTIONS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9174" y="1174459"/>
            <a:ext cx="11262258" cy="4951705"/>
          </a:xfrm>
        </p:spPr>
        <p:txBody>
          <a:bodyPr/>
          <a:lstStyle/>
          <a:p>
            <a:r>
              <a:rPr lang="en-US" altLang="en-US" sz="2800" u="sng" dirty="0"/>
              <a:t>Parameters for Executives</a:t>
            </a:r>
            <a:endParaRPr lang="en-US" altLang="en-US" sz="2800" dirty="0"/>
          </a:p>
          <a:p>
            <a:pPr lvl="1"/>
            <a:r>
              <a:rPr lang="en-US" altLang="en-US" sz="2400" dirty="0"/>
              <a:t>Manager makes recommendations, must review:</a:t>
            </a:r>
          </a:p>
          <a:p>
            <a:pPr lvl="2"/>
            <a:r>
              <a:rPr lang="en-US" altLang="en-US" sz="2000" dirty="0"/>
              <a:t>Whether it’s part of employee’s duties to make recommendations, </a:t>
            </a:r>
            <a:r>
              <a:rPr lang="en-US" altLang="en-US" sz="2000" u="sng" dirty="0"/>
              <a:t>and</a:t>
            </a:r>
            <a:endParaRPr lang="en-US" altLang="en-US" sz="2000" dirty="0"/>
          </a:p>
          <a:p>
            <a:pPr lvl="2"/>
            <a:r>
              <a:rPr lang="en-US" altLang="en-US" sz="2000" dirty="0"/>
              <a:t>The frequency with which the recommendations are made, requested or relied upon</a:t>
            </a:r>
          </a:p>
          <a:p>
            <a:pPr lvl="1"/>
            <a:r>
              <a:rPr lang="en-US" altLang="en-US" sz="2400" dirty="0"/>
              <a:t>Employee does exempt &amp; nonexempt work</a:t>
            </a:r>
          </a:p>
          <a:p>
            <a:pPr lvl="2"/>
            <a:r>
              <a:rPr lang="en-US" altLang="en-US" sz="2000" dirty="0"/>
              <a:t>Exempt employee is responsible</a:t>
            </a:r>
          </a:p>
          <a:p>
            <a:pPr lvl="2"/>
            <a:r>
              <a:rPr lang="en-US" altLang="en-US" sz="2000" dirty="0"/>
              <a:t>Nonexempt employee ordered to do both</a:t>
            </a:r>
          </a:p>
        </p:txBody>
      </p:sp>
    </p:spTree>
    <p:extLst>
      <p:ext uri="{BB962C8B-B14F-4D97-AF65-F5344CB8AC3E}">
        <p14:creationId xmlns:p14="http://schemas.microsoft.com/office/powerpoint/2010/main" val="15254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396" y="51898"/>
            <a:ext cx="9446005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 EXEMPTIONS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396" y="1107347"/>
            <a:ext cx="11279036" cy="5018817"/>
          </a:xfrm>
        </p:spPr>
        <p:txBody>
          <a:bodyPr/>
          <a:lstStyle/>
          <a:p>
            <a:r>
              <a:rPr lang="en-US" altLang="en-US" u="sng" dirty="0"/>
              <a:t>Test for Administrators</a:t>
            </a:r>
            <a:endParaRPr lang="en-US" altLang="en-US" dirty="0"/>
          </a:p>
          <a:p>
            <a:pPr lvl="1"/>
            <a:r>
              <a:rPr lang="en-US" altLang="en-US" dirty="0"/>
              <a:t>Minimum salary of $455 per week</a:t>
            </a:r>
          </a:p>
          <a:p>
            <a:pPr lvl="1"/>
            <a:r>
              <a:rPr lang="en-US" altLang="en-US" dirty="0"/>
              <a:t>Effective 12/1/16, minimum salary of $913 per week</a:t>
            </a:r>
          </a:p>
          <a:p>
            <a:pPr lvl="1"/>
            <a:r>
              <a:rPr lang="en-US" altLang="en-US" dirty="0"/>
              <a:t>Primary duty is:</a:t>
            </a:r>
          </a:p>
          <a:p>
            <a:pPr lvl="2"/>
            <a:r>
              <a:rPr lang="en-US" altLang="en-US" dirty="0"/>
              <a:t>Performance of office or non-manual work directly related to management or general business operations of employers or customers</a:t>
            </a:r>
          </a:p>
          <a:p>
            <a:pPr lvl="2"/>
            <a:r>
              <a:rPr lang="en-US" altLang="en-US" dirty="0"/>
              <a:t>Includes exercise of discretion &amp; independent judgment on matters of significance </a:t>
            </a:r>
          </a:p>
        </p:txBody>
      </p:sp>
    </p:spTree>
    <p:extLst>
      <p:ext uri="{BB962C8B-B14F-4D97-AF65-F5344CB8AC3E}">
        <p14:creationId xmlns:p14="http://schemas.microsoft.com/office/powerpoint/2010/main" val="393365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4007" y="51898"/>
            <a:ext cx="9454394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 EXEMPTIONS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4007" y="1098958"/>
            <a:ext cx="11287425" cy="5027206"/>
          </a:xfrm>
        </p:spPr>
        <p:txBody>
          <a:bodyPr/>
          <a:lstStyle/>
          <a:p>
            <a:r>
              <a:rPr lang="en-US" altLang="en-US" u="sng" dirty="0"/>
              <a:t>Parameters for Administrators</a:t>
            </a:r>
            <a:endParaRPr lang="en-US" altLang="en-US" dirty="0"/>
          </a:p>
          <a:p>
            <a:pPr lvl="1"/>
            <a:r>
              <a:rPr lang="en-US" altLang="en-US" dirty="0"/>
              <a:t>Related to management or business operations</a:t>
            </a:r>
          </a:p>
          <a:p>
            <a:pPr lvl="2"/>
            <a:r>
              <a:rPr lang="en-US" altLang="en-US" dirty="0"/>
              <a:t>Assisting with running or servicing of employer’s business, </a:t>
            </a:r>
            <a:r>
              <a:rPr lang="en-US" altLang="en-US" u="sng" dirty="0"/>
              <a:t>or</a:t>
            </a:r>
            <a:endParaRPr lang="en-US" altLang="en-US" dirty="0"/>
          </a:p>
          <a:p>
            <a:pPr lvl="2"/>
            <a:r>
              <a:rPr lang="en-US" altLang="en-US" dirty="0"/>
              <a:t>Management of general business operations of employer’s customers</a:t>
            </a:r>
          </a:p>
          <a:p>
            <a:pPr lvl="1"/>
            <a:r>
              <a:rPr lang="en-US" altLang="en-US" dirty="0"/>
              <a:t>Regs give examples</a:t>
            </a:r>
          </a:p>
        </p:txBody>
      </p:sp>
    </p:spTree>
    <p:extLst>
      <p:ext uri="{BB962C8B-B14F-4D97-AF65-F5344CB8AC3E}">
        <p14:creationId xmlns:p14="http://schemas.microsoft.com/office/powerpoint/2010/main" val="217304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396" y="51898"/>
            <a:ext cx="9446005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 EXEMPTIONS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396" y="1082180"/>
            <a:ext cx="11279036" cy="5043984"/>
          </a:xfrm>
        </p:spPr>
        <p:txBody>
          <a:bodyPr/>
          <a:lstStyle/>
          <a:p>
            <a:r>
              <a:rPr lang="en-US" altLang="en-US" u="sng" dirty="0"/>
              <a:t>Parameters for Administrators</a:t>
            </a:r>
            <a:endParaRPr lang="en-US" altLang="en-US" dirty="0"/>
          </a:p>
          <a:p>
            <a:pPr lvl="1"/>
            <a:r>
              <a:rPr lang="en-US" altLang="en-US" dirty="0"/>
              <a:t>Discretion &amp; independent judgment</a:t>
            </a:r>
          </a:p>
          <a:p>
            <a:pPr lvl="2"/>
            <a:r>
              <a:rPr lang="en-US" altLang="en-US" dirty="0"/>
              <a:t>Whether employee has authority to make independent decision on matters of importance or consequence</a:t>
            </a:r>
          </a:p>
          <a:p>
            <a:pPr lvl="2"/>
            <a:r>
              <a:rPr lang="en-US" altLang="en-US" dirty="0"/>
              <a:t>Decision made free from immediate direction or supervision</a:t>
            </a:r>
          </a:p>
          <a:p>
            <a:pPr lvl="2"/>
            <a:r>
              <a:rPr lang="en-US" altLang="en-US" dirty="0"/>
              <a:t>Decision made after comparing and evaluating possible courses of conduct</a:t>
            </a:r>
          </a:p>
        </p:txBody>
      </p:sp>
    </p:spTree>
    <p:extLst>
      <p:ext uri="{BB962C8B-B14F-4D97-AF65-F5344CB8AC3E}">
        <p14:creationId xmlns:p14="http://schemas.microsoft.com/office/powerpoint/2010/main" val="54516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4007" y="51898"/>
            <a:ext cx="9454394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 EXEMPTIONS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4007" y="1232484"/>
            <a:ext cx="11220313" cy="5287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u="sng" dirty="0"/>
              <a:t>Parameters for Administrators</a:t>
            </a:r>
            <a:endParaRPr lang="en-US" altLang="en-US" sz="2800" dirty="0"/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Factors on discretion/judgment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Authority to formulate, affect, interpret, implement management policies or practices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Carriers out major assignments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Work substantially affects business operations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Authority to commit the company resources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Authority to waive policies &amp; procedures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Authority to negotiate &amp; find company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Consults or provides expert advice to management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Involved in planning business objectives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Investigates &amp; resolves significant issues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Represents company in grievances or complaints</a:t>
            </a:r>
          </a:p>
        </p:txBody>
      </p:sp>
    </p:spTree>
    <p:extLst>
      <p:ext uri="{BB962C8B-B14F-4D97-AF65-F5344CB8AC3E}">
        <p14:creationId xmlns:p14="http://schemas.microsoft.com/office/powerpoint/2010/main" val="2541713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20785" y="51898"/>
            <a:ext cx="9437616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 EXEMPTIONS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0785" y="1107347"/>
            <a:ext cx="11270647" cy="5018817"/>
          </a:xfrm>
        </p:spPr>
        <p:txBody>
          <a:bodyPr/>
          <a:lstStyle/>
          <a:p>
            <a:r>
              <a:rPr lang="en-US" altLang="en-US" u="sng" dirty="0"/>
              <a:t>Parameters for Administrators</a:t>
            </a:r>
            <a:endParaRPr lang="en-US" altLang="en-US" dirty="0"/>
          </a:p>
          <a:p>
            <a:pPr lvl="1"/>
            <a:r>
              <a:rPr lang="en-US" altLang="en-US" dirty="0"/>
              <a:t>Judgment must involve more than use of established techniques, procedures or application of specific standards</a:t>
            </a:r>
          </a:p>
          <a:p>
            <a:pPr lvl="1"/>
            <a:r>
              <a:rPr lang="en-US" altLang="en-US" dirty="0"/>
              <a:t>Routine or clerical work doesn’t qualify</a:t>
            </a:r>
          </a:p>
          <a:p>
            <a:pPr lvl="1"/>
            <a:r>
              <a:rPr lang="en-US" altLang="en-US" dirty="0"/>
              <a:t>Does not have to be “final” decision-maker</a:t>
            </a:r>
          </a:p>
          <a:p>
            <a:pPr lvl="1"/>
            <a:r>
              <a:rPr lang="en-US" altLang="en-US" dirty="0"/>
              <a:t>Regs contain examples</a:t>
            </a:r>
          </a:p>
        </p:txBody>
      </p:sp>
    </p:spTree>
    <p:extLst>
      <p:ext uri="{BB962C8B-B14F-4D97-AF65-F5344CB8AC3E}">
        <p14:creationId xmlns:p14="http://schemas.microsoft.com/office/powerpoint/2010/main" val="222510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37563" y="51898"/>
            <a:ext cx="9420838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 EXEMPTIONS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7563" y="1132514"/>
            <a:ext cx="11253869" cy="4993650"/>
          </a:xfrm>
        </p:spPr>
        <p:txBody>
          <a:bodyPr/>
          <a:lstStyle/>
          <a:p>
            <a:r>
              <a:rPr lang="en-US" altLang="en-US" u="sng" dirty="0"/>
              <a:t>Test for Professionals</a:t>
            </a:r>
            <a:endParaRPr lang="en-US" altLang="en-US" dirty="0"/>
          </a:p>
          <a:p>
            <a:pPr lvl="1"/>
            <a:r>
              <a:rPr lang="en-US" altLang="en-US" dirty="0"/>
              <a:t>Minimum salary of $455 per week</a:t>
            </a:r>
          </a:p>
          <a:p>
            <a:pPr lvl="1"/>
            <a:r>
              <a:rPr lang="en-US" altLang="en-US" dirty="0"/>
              <a:t>Effective 12/1/16, minimum salary of $913 per week</a:t>
            </a:r>
          </a:p>
          <a:p>
            <a:pPr lvl="1"/>
            <a:r>
              <a:rPr lang="en-US" altLang="en-US" dirty="0"/>
              <a:t>Primary duty is:</a:t>
            </a:r>
          </a:p>
          <a:p>
            <a:pPr lvl="2"/>
            <a:r>
              <a:rPr lang="en-US" altLang="en-US" dirty="0"/>
              <a:t>Knowledge of an advanced type in field of science or learning customarily requiring prolonged, specialized intellectual instruction; </a:t>
            </a:r>
            <a:r>
              <a:rPr lang="en-US" altLang="en-US" u="sng" dirty="0"/>
              <a:t>or</a:t>
            </a:r>
            <a:endParaRPr lang="en-US" altLang="en-US" dirty="0"/>
          </a:p>
          <a:p>
            <a:pPr lvl="2"/>
            <a:r>
              <a:rPr lang="en-US" altLang="en-US" dirty="0"/>
              <a:t>Invention, imagination, originality or talent in field of artistic or creative endeavor</a:t>
            </a:r>
          </a:p>
        </p:txBody>
      </p:sp>
    </p:spTree>
    <p:extLst>
      <p:ext uri="{BB962C8B-B14F-4D97-AF65-F5344CB8AC3E}">
        <p14:creationId xmlns:p14="http://schemas.microsoft.com/office/powerpoint/2010/main" val="332207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20785" y="51898"/>
            <a:ext cx="9437616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 EXEMPTIONS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0785" y="1191237"/>
            <a:ext cx="11270647" cy="493492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u="sng" dirty="0"/>
              <a:t>Parameters for Learned Professionals</a:t>
            </a:r>
            <a:endParaRPr lang="en-US" altLang="en-US" sz="28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Advanced knowledge used to analyze, interpret or make deductions from varying facts; beyond high school knowledge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Refers to traditional professions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Specialized academic training is prerequisite to entrance into profession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Excludes occupations where individual only have general knowledge and skills gained through apprenticeship or performance of routine mental, manual, mechanical or physical processes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Regs provide examples</a:t>
            </a:r>
          </a:p>
        </p:txBody>
      </p:sp>
    </p:spTree>
    <p:extLst>
      <p:ext uri="{BB962C8B-B14F-4D97-AF65-F5344CB8AC3E}">
        <p14:creationId xmlns:p14="http://schemas.microsoft.com/office/powerpoint/2010/main" val="375266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20784" y="68676"/>
            <a:ext cx="9345337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 EXEMPTIONS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0784" y="1233182"/>
            <a:ext cx="11270648" cy="489298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u="sng" dirty="0"/>
              <a:t>Test for Computer Employees</a:t>
            </a:r>
            <a:endParaRPr lang="en-US" altLang="en-US" sz="28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Minimum salary of $455 per week or $27.63 per hour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Effective 12/1/16, minimum salary of $913 per week (?)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Primary duty is: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Application of systems analysis techniques and procedures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Design, development, documentation, analysis, creation, testing or modification of systems or programs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Design, development, documentation, analysis, creation, testing or modification of operating systems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Any combination of above</a:t>
            </a:r>
          </a:p>
          <a:p>
            <a:pPr lvl="2">
              <a:lnSpc>
                <a:spcPct val="9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2082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9174" y="51898"/>
            <a:ext cx="9429227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 EXEMPTIONS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3064" y="1174459"/>
            <a:ext cx="9192936" cy="447342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dirty="0"/>
              <a:t>Parameters for Computer Employees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Job titles not determinative; focus is on whether individual performs duties/functions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Exemption does </a:t>
            </a:r>
            <a:r>
              <a:rPr lang="en-US" altLang="en-US" u="sng" dirty="0"/>
              <a:t>not</a:t>
            </a:r>
            <a:r>
              <a:rPr lang="en-US" altLang="en-US" dirty="0"/>
              <a:t> include employees engaged in manufacture or repair of hardware or related equipment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Individuals who simply use computers or programs do not qualify</a:t>
            </a:r>
          </a:p>
        </p:txBody>
      </p:sp>
    </p:spTree>
    <p:extLst>
      <p:ext uri="{BB962C8B-B14F-4D97-AF65-F5344CB8AC3E}">
        <p14:creationId xmlns:p14="http://schemas.microsoft.com/office/powerpoint/2010/main" val="29751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cap="all" dirty="0"/>
              <a:t>Disclaimer</a:t>
            </a:r>
          </a:p>
          <a:p>
            <a:pPr marL="0" indent="0" algn="ctr">
              <a:buNone/>
            </a:pPr>
            <a:endParaRPr lang="en-US" u="sng" dirty="0"/>
          </a:p>
          <a:p>
            <a:pPr marL="0" indent="0" algn="ctr">
              <a:buNone/>
            </a:pPr>
            <a:r>
              <a:rPr lang="en-US" dirty="0"/>
              <a:t>This presentation is provided for informational purposes only and is not intended and should not be construed to constitute legal advice.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Please consult an attorney if you have specific legal issues.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3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396" y="51898"/>
            <a:ext cx="9446005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 EXEMPTIONS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396" y="1115736"/>
            <a:ext cx="9217404" cy="4599264"/>
          </a:xfrm>
        </p:spPr>
        <p:txBody>
          <a:bodyPr/>
          <a:lstStyle/>
          <a:p>
            <a:r>
              <a:rPr lang="en-US" altLang="en-US" u="sng" dirty="0"/>
              <a:t>Test for Outside Sales Employees</a:t>
            </a:r>
            <a:endParaRPr lang="en-US" altLang="en-US" dirty="0"/>
          </a:p>
          <a:p>
            <a:pPr lvl="1"/>
            <a:r>
              <a:rPr lang="en-US" altLang="en-US" dirty="0"/>
              <a:t>Primary duty is:</a:t>
            </a:r>
          </a:p>
          <a:p>
            <a:pPr lvl="2"/>
            <a:r>
              <a:rPr lang="en-US" altLang="en-US" dirty="0"/>
              <a:t>Making sales </a:t>
            </a:r>
            <a:r>
              <a:rPr lang="en-US" altLang="en-US" u="sng" dirty="0"/>
              <a:t>or</a:t>
            </a:r>
            <a:endParaRPr lang="en-US" altLang="en-US" dirty="0"/>
          </a:p>
          <a:p>
            <a:pPr lvl="2"/>
            <a:r>
              <a:rPr lang="en-US" altLang="en-US" dirty="0"/>
              <a:t>Obtaining orders or contracts for services or for use of facilities for which consideration is paid; </a:t>
            </a:r>
            <a:r>
              <a:rPr lang="en-US" altLang="en-US" u="sng" dirty="0"/>
              <a:t>and</a:t>
            </a:r>
            <a:endParaRPr lang="en-US" altLang="en-US" dirty="0"/>
          </a:p>
          <a:p>
            <a:pPr lvl="1"/>
            <a:r>
              <a:rPr lang="en-US" altLang="en-US" dirty="0"/>
              <a:t>Who is customarily and regularly engaged away from the employer’s place of business</a:t>
            </a:r>
          </a:p>
        </p:txBody>
      </p:sp>
    </p:spTree>
    <p:extLst>
      <p:ext uri="{BB962C8B-B14F-4D97-AF65-F5344CB8AC3E}">
        <p14:creationId xmlns:p14="http://schemas.microsoft.com/office/powerpoint/2010/main" val="302151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54341" y="51898"/>
            <a:ext cx="9404060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 EXEMPTIONS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4341" y="1199626"/>
            <a:ext cx="11237091" cy="49265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u="sng" dirty="0"/>
              <a:t>Parameters for Outside Sales</a:t>
            </a:r>
            <a:endParaRPr lang="en-US" altLang="en-US" sz="28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Sales involves transfer of title to tangible property </a:t>
            </a:r>
            <a:r>
              <a:rPr lang="en-US" altLang="en-US" sz="2400" u="sng" dirty="0"/>
              <a:t>or</a:t>
            </a:r>
            <a:r>
              <a:rPr lang="en-US" altLang="en-US" sz="2400" dirty="0"/>
              <a:t> tangible &amp; valuable evidence intangible property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Includes obtaining orders or contracts, consignments, shipment for sale, or other disposition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Work that is incidental to or done in conjunction with sales is part of exempt work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Sales done at customer’s place; can include hotel rooms or trade shows</a:t>
            </a:r>
          </a:p>
        </p:txBody>
      </p:sp>
    </p:spTree>
    <p:extLst>
      <p:ext uri="{BB962C8B-B14F-4D97-AF65-F5344CB8AC3E}">
        <p14:creationId xmlns:p14="http://schemas.microsoft.com/office/powerpoint/2010/main" val="250053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4007" y="51898"/>
            <a:ext cx="9454394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 EXEMPTIONS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4007" y="1090569"/>
            <a:ext cx="11287425" cy="5035595"/>
          </a:xfrm>
        </p:spPr>
        <p:txBody>
          <a:bodyPr/>
          <a:lstStyle/>
          <a:p>
            <a:r>
              <a:rPr lang="en-US" altLang="en-US" u="sng" dirty="0"/>
              <a:t>Parameters for Outside Sales</a:t>
            </a:r>
            <a:endParaRPr lang="en-US" altLang="en-US" dirty="0"/>
          </a:p>
          <a:p>
            <a:pPr lvl="1"/>
            <a:r>
              <a:rPr lang="en-US" altLang="en-US" dirty="0"/>
              <a:t>Promotional work done in conjunction with outside sales or solicitations is exempt</a:t>
            </a:r>
          </a:p>
          <a:p>
            <a:pPr lvl="1"/>
            <a:r>
              <a:rPr lang="en-US" altLang="en-US" dirty="0"/>
              <a:t>Drivers who sell and deliver may qualify </a:t>
            </a:r>
            <a:r>
              <a:rPr lang="en-US" altLang="en-US" u="sng" dirty="0"/>
              <a:t>only</a:t>
            </a:r>
            <a:r>
              <a:rPr lang="en-US" altLang="en-US" dirty="0"/>
              <a:t> if their primary duty is to make sales</a:t>
            </a:r>
          </a:p>
          <a:p>
            <a:pPr lvl="2"/>
            <a:r>
              <a:rPr lang="en-US" altLang="en-US" dirty="0"/>
              <a:t>Look at specifics of each case</a:t>
            </a:r>
          </a:p>
          <a:p>
            <a:pPr lvl="2"/>
            <a:r>
              <a:rPr lang="en-US" altLang="en-US" dirty="0"/>
              <a:t>Regs give examples</a:t>
            </a:r>
          </a:p>
        </p:txBody>
      </p:sp>
    </p:spTree>
    <p:extLst>
      <p:ext uri="{BB962C8B-B14F-4D97-AF65-F5344CB8AC3E}">
        <p14:creationId xmlns:p14="http://schemas.microsoft.com/office/powerpoint/2010/main" val="37197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4332" y="152566"/>
            <a:ext cx="9872839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FLSA:  SALARY BASIS TEST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713064" y="1173163"/>
            <a:ext cx="5289958" cy="4953000"/>
          </a:xfrm>
        </p:spPr>
        <p:txBody>
          <a:bodyPr/>
          <a:lstStyle/>
          <a:p>
            <a:r>
              <a:rPr lang="en-US" altLang="en-US" u="sng" dirty="0"/>
              <a:t>Salary Requirement</a:t>
            </a:r>
            <a:endParaRPr lang="en-US" altLang="en-US" dirty="0"/>
          </a:p>
          <a:p>
            <a:pPr lvl="1"/>
            <a:r>
              <a:rPr lang="en-US" altLang="en-US" dirty="0"/>
              <a:t>Paid full salary/week</a:t>
            </a:r>
          </a:p>
          <a:p>
            <a:pPr lvl="1"/>
            <a:r>
              <a:rPr lang="en-US" altLang="en-US" dirty="0"/>
              <a:t>Salary excludes board, lodging, etc.</a:t>
            </a:r>
          </a:p>
          <a:p>
            <a:pPr lvl="1"/>
            <a:r>
              <a:rPr lang="en-US" altLang="en-US" dirty="0"/>
              <a:t>Special exceptions from minimum salary for certain categories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197600" y="1173163"/>
            <a:ext cx="5693833" cy="4953000"/>
          </a:xfrm>
        </p:spPr>
        <p:txBody>
          <a:bodyPr/>
          <a:lstStyle/>
          <a:p>
            <a:r>
              <a:rPr lang="en-US" altLang="en-US" u="sng" dirty="0"/>
              <a:t>Deductions Limited</a:t>
            </a:r>
            <a:endParaRPr lang="en-US" altLang="en-US" dirty="0"/>
          </a:p>
          <a:p>
            <a:pPr lvl="1"/>
            <a:r>
              <a:rPr lang="en-US" altLang="en-US" dirty="0"/>
              <a:t>Must fall into specific situations</a:t>
            </a:r>
          </a:p>
          <a:p>
            <a:pPr lvl="1"/>
            <a:r>
              <a:rPr lang="en-US" altLang="en-US" dirty="0"/>
              <a:t>Requires written policy</a:t>
            </a:r>
          </a:p>
          <a:p>
            <a:pPr lvl="1"/>
            <a:r>
              <a:rPr lang="en-US" altLang="en-US" dirty="0"/>
              <a:t>Improper deductions converts exempt employee to non-exempt employee </a:t>
            </a:r>
          </a:p>
        </p:txBody>
      </p:sp>
    </p:spTree>
    <p:extLst>
      <p:ext uri="{BB962C8B-B14F-4D97-AF65-F5344CB8AC3E}">
        <p14:creationId xmlns:p14="http://schemas.microsoft.com/office/powerpoint/2010/main" val="57180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FLSA:  CHANGES IN SALARY BASIS TEST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6228" y="838201"/>
            <a:ext cx="11140579" cy="5287963"/>
          </a:xfrm>
        </p:spPr>
        <p:txBody>
          <a:bodyPr/>
          <a:lstStyle/>
          <a:p>
            <a:pPr eaLnBrk="1" hangingPunct="1"/>
            <a:r>
              <a:rPr lang="en-US" altLang="en-US" sz="1800" b="1" dirty="0"/>
              <a:t>Raises minimum salary requirements for bona fide executive, administrative, and professional employees (the “white collar exemptions”)</a:t>
            </a:r>
          </a:p>
          <a:p>
            <a:pPr lvl="1" eaLnBrk="1" hangingPunct="1"/>
            <a:r>
              <a:rPr lang="en-US" altLang="en-US" sz="1400" dirty="0"/>
              <a:t>From $455 per week ($23,660 per year) to $913 per week ($47,476 per year) for full-time salaried workers</a:t>
            </a:r>
          </a:p>
          <a:p>
            <a:pPr lvl="1" eaLnBrk="1" hangingPunct="1"/>
            <a:r>
              <a:rPr lang="en-US" altLang="en-US" sz="1400" dirty="0"/>
              <a:t>Effective date is December 1, 2016</a:t>
            </a:r>
          </a:p>
          <a:p>
            <a:pPr eaLnBrk="1" hangingPunct="1"/>
            <a:r>
              <a:rPr lang="en-US" altLang="en-US" sz="1800" b="1" dirty="0"/>
              <a:t>Raises overtime exemption for highly compensated employees (HCE employees)</a:t>
            </a:r>
          </a:p>
          <a:p>
            <a:pPr lvl="1" eaLnBrk="1" hangingPunct="1"/>
            <a:r>
              <a:rPr lang="en-US" altLang="en-US" sz="1400" dirty="0"/>
              <a:t>From $100,000 to $134,004 per year</a:t>
            </a:r>
          </a:p>
          <a:p>
            <a:pPr lvl="1" eaLnBrk="1" hangingPunct="1"/>
            <a:r>
              <a:rPr lang="en-US" altLang="en-US" sz="1400" dirty="0"/>
              <a:t>Effective date is December 1, 2016</a:t>
            </a:r>
          </a:p>
          <a:p>
            <a:pPr eaLnBrk="1" hangingPunct="1"/>
            <a:r>
              <a:rPr lang="en-US" altLang="en-US" sz="1800" b="1" dirty="0"/>
              <a:t>Nondiscretionary bonuses, incentive payments and commissions may be considered as part of salary for purposes of meeting threshold, </a:t>
            </a:r>
            <a:r>
              <a:rPr lang="en-US" altLang="en-US" sz="1800" b="1" u="sng" dirty="0"/>
              <a:t>provided</a:t>
            </a:r>
            <a:r>
              <a:rPr lang="en-US" altLang="en-US" sz="1800" b="1" dirty="0"/>
              <a:t> they are paid at least quarterly</a:t>
            </a:r>
          </a:p>
          <a:p>
            <a:pPr lvl="1" eaLnBrk="1" hangingPunct="1"/>
            <a:r>
              <a:rPr lang="en-US" altLang="en-US" sz="1400" dirty="0"/>
              <a:t>Only applies to non-HCE employees</a:t>
            </a:r>
          </a:p>
          <a:p>
            <a:pPr lvl="1" eaLnBrk="1" hangingPunct="1"/>
            <a:r>
              <a:rPr lang="en-US" altLang="en-US" sz="1400" dirty="0"/>
              <a:t>Maximum amount of bonuses, incentive payments and commissions that may be counted toward the threshold is 10% of the salary requirement (i.e. $91.30 per week or $1,186.90 per quarter)</a:t>
            </a:r>
          </a:p>
          <a:p>
            <a:pPr eaLnBrk="1" hangingPunct="1"/>
            <a:r>
              <a:rPr lang="en-US" altLang="en-US" sz="1800" b="1" dirty="0"/>
              <a:t>Establishes automatic updates in salary threshold every three years</a:t>
            </a:r>
          </a:p>
          <a:p>
            <a:pPr lvl="1" eaLnBrk="1" hangingPunct="1"/>
            <a:r>
              <a:rPr lang="en-US" altLang="en-US" sz="1400" dirty="0"/>
              <a:t>Minimum salary requirement is pegged to 40</a:t>
            </a:r>
            <a:r>
              <a:rPr lang="en-US" altLang="en-US" sz="1400" baseline="30000" dirty="0"/>
              <a:t>th</a:t>
            </a:r>
            <a:r>
              <a:rPr lang="en-US" altLang="en-US" sz="1400" dirty="0"/>
              <a:t> percentile of FT salaried works in lowest-wage Census region</a:t>
            </a:r>
          </a:p>
          <a:p>
            <a:pPr lvl="1" eaLnBrk="1" hangingPunct="1"/>
            <a:r>
              <a:rPr lang="en-US" altLang="en-US" sz="1400" dirty="0"/>
              <a:t>HCE threshold is pegged to 90</a:t>
            </a:r>
            <a:r>
              <a:rPr lang="en-US" altLang="en-US" sz="1400" baseline="30000" dirty="0"/>
              <a:t>th</a:t>
            </a:r>
            <a:r>
              <a:rPr lang="en-US" altLang="en-US" sz="1400" dirty="0"/>
              <a:t> percentile of FT salaried workers nationally</a:t>
            </a:r>
          </a:p>
          <a:p>
            <a:pPr lvl="1" eaLnBrk="1" hangingPunct="1"/>
            <a:r>
              <a:rPr lang="en-US" altLang="en-US" sz="1400" dirty="0"/>
              <a:t>Automatic updates begin January 1, 2020</a:t>
            </a:r>
          </a:p>
          <a:p>
            <a:pPr lvl="1" eaLnBrk="1" hangingPunct="1"/>
            <a:r>
              <a:rPr lang="en-US" altLang="en-US" sz="1400" dirty="0"/>
              <a:t>USDOL will post new salary levels 150 days in advance of their effective date, beginning on August 1, 2019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305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20785" y="51898"/>
            <a:ext cx="9437616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 vs. STATE LAW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0785" y="838201"/>
            <a:ext cx="11270647" cy="5287963"/>
          </a:xfrm>
        </p:spPr>
        <p:txBody>
          <a:bodyPr/>
          <a:lstStyle/>
          <a:p>
            <a:r>
              <a:rPr lang="en-US" altLang="en-US" sz="2800" u="sng" dirty="0"/>
              <a:t>Exempt Categories Under Hawaii Wage &amp; Hour Law</a:t>
            </a:r>
            <a:endParaRPr lang="en-US" altLang="en-US" sz="2800" dirty="0"/>
          </a:p>
          <a:p>
            <a:pPr lvl="1"/>
            <a:r>
              <a:rPr lang="en-US" altLang="en-US" sz="2400" dirty="0"/>
              <a:t>Bona fide executives</a:t>
            </a:r>
          </a:p>
          <a:p>
            <a:pPr lvl="1"/>
            <a:r>
              <a:rPr lang="en-US" altLang="en-US" sz="2400" dirty="0"/>
              <a:t>Bona fide administrators</a:t>
            </a:r>
          </a:p>
          <a:p>
            <a:pPr lvl="1"/>
            <a:r>
              <a:rPr lang="en-US" altLang="en-US" sz="2400" dirty="0"/>
              <a:t>Bona fide supervisors</a:t>
            </a:r>
          </a:p>
          <a:p>
            <a:pPr lvl="1"/>
            <a:r>
              <a:rPr lang="en-US" altLang="en-US" sz="2400" dirty="0"/>
              <a:t>Bona fide professionals</a:t>
            </a:r>
          </a:p>
          <a:p>
            <a:pPr lvl="1"/>
            <a:r>
              <a:rPr lang="en-US" altLang="en-US" sz="2400" dirty="0"/>
              <a:t>Outside salespersons</a:t>
            </a:r>
          </a:p>
          <a:p>
            <a:pPr lvl="1"/>
            <a:r>
              <a:rPr lang="en-US" altLang="en-US" sz="2400" dirty="0"/>
              <a:t>Outside collectors</a:t>
            </a:r>
          </a:p>
          <a:p>
            <a:r>
              <a:rPr lang="en-US" altLang="en-US" sz="2800" u="sng" dirty="0"/>
              <a:t>State regulations have their own duties tests and salary tests</a:t>
            </a:r>
            <a:endParaRPr lang="en-US" altLang="en-US" u="sng" dirty="0"/>
          </a:p>
        </p:txBody>
      </p:sp>
    </p:spTree>
    <p:extLst>
      <p:ext uri="{BB962C8B-B14F-4D97-AF65-F5344CB8AC3E}">
        <p14:creationId xmlns:p14="http://schemas.microsoft.com/office/powerpoint/2010/main" val="387219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396" y="51898"/>
            <a:ext cx="9446005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RECONCILING FEDERAL &amp; STATE LAW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396" y="1157681"/>
            <a:ext cx="9217404" cy="4633519"/>
          </a:xfrm>
        </p:spPr>
        <p:txBody>
          <a:bodyPr/>
          <a:lstStyle/>
          <a:p>
            <a:r>
              <a:rPr lang="en-US" altLang="en-US" sz="2800" dirty="0"/>
              <a:t>If federal and state have concurrent jurisdiction, agencies will apply law that is </a:t>
            </a:r>
            <a:r>
              <a:rPr lang="en-US" altLang="en-US" sz="2800" u="sng" dirty="0"/>
              <a:t>more favorable to the employee</a:t>
            </a:r>
            <a:endParaRPr lang="en-US" altLang="en-US" sz="2800" dirty="0"/>
          </a:p>
          <a:p>
            <a:r>
              <a:rPr lang="en-US" altLang="en-US" sz="2800" dirty="0"/>
              <a:t>Hawaii exercises jurisdiction if exempt employee’s guaranteed compensation is less than $2000/month ($24,000/year)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1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33" y="102232"/>
            <a:ext cx="9427290" cy="584775"/>
          </a:xfrm>
        </p:spPr>
        <p:txBody>
          <a:bodyPr/>
          <a:lstStyle/>
          <a:p>
            <a:pPr algn="l"/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332" y="1090569"/>
            <a:ext cx="10958317" cy="5094318"/>
          </a:xfrm>
        </p:spPr>
        <p:txBody>
          <a:bodyPr/>
          <a:lstStyle/>
          <a:p>
            <a:r>
              <a:rPr lang="en-US" sz="2800" dirty="0"/>
              <a:t>Wage and hour law is heavily regulated</a:t>
            </a:r>
          </a:p>
          <a:p>
            <a:r>
              <a:rPr lang="en-US" sz="2800" dirty="0"/>
              <a:t>Check federal and state regulations before you classify someone as exempt</a:t>
            </a:r>
          </a:p>
          <a:p>
            <a:r>
              <a:rPr lang="en-US" sz="2800" dirty="0"/>
              <a:t>Remember there are also restrictions in handling of salary for exempt employees</a:t>
            </a:r>
          </a:p>
          <a:p>
            <a:r>
              <a:rPr lang="en-US" sz="2800" dirty="0"/>
              <a:t>Penalties for failure to properly classify, or to properly handle salary, are significant</a:t>
            </a:r>
          </a:p>
          <a:p>
            <a:r>
              <a:rPr lang="en-US" sz="2800" dirty="0"/>
              <a:t>If in doubt, check with legal counsel</a:t>
            </a:r>
          </a:p>
          <a:p>
            <a:r>
              <a:rPr lang="en-US" sz="2800" dirty="0"/>
              <a:t>If you want more information on calculation of pay, let us know</a:t>
            </a:r>
          </a:p>
        </p:txBody>
      </p:sp>
    </p:spTree>
    <p:extLst>
      <p:ext uri="{BB962C8B-B14F-4D97-AF65-F5344CB8AC3E}">
        <p14:creationId xmlns:p14="http://schemas.microsoft.com/office/powerpoint/2010/main" val="141493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033" y="79801"/>
            <a:ext cx="8442767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/>
              <a:t>DISCUSSION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033" y="1127573"/>
            <a:ext cx="9817543" cy="4625046"/>
          </a:xfrm>
        </p:spPr>
        <p:txBody>
          <a:bodyPr/>
          <a:lstStyle/>
          <a:p>
            <a:pPr eaLnBrk="1" hangingPunct="1"/>
            <a:r>
              <a:rPr lang="en-US" altLang="en-US" sz="2800" b="1" dirty="0"/>
              <a:t>Definition of an </a:t>
            </a:r>
            <a:r>
              <a:rPr lang="en-US" altLang="en-US" sz="2800" b="1" i="1" dirty="0"/>
              <a:t>Exempt </a:t>
            </a:r>
            <a:r>
              <a:rPr lang="en-US" altLang="en-US" sz="2800" b="1" dirty="0"/>
              <a:t>employee</a:t>
            </a:r>
          </a:p>
          <a:p>
            <a:pPr eaLnBrk="1" hangingPunct="1"/>
            <a:r>
              <a:rPr lang="en-US" altLang="en-US" sz="2800" b="1" dirty="0"/>
              <a:t>Exemptions under the Fair Labor Standards Act</a:t>
            </a:r>
          </a:p>
          <a:p>
            <a:pPr eaLnBrk="1" hangingPunct="1"/>
            <a:r>
              <a:rPr lang="en-US" altLang="en-US" sz="2800" b="1" dirty="0"/>
              <a:t>Difference between FLSA and State wage and hour laws </a:t>
            </a:r>
          </a:p>
        </p:txBody>
      </p:sp>
    </p:spTree>
    <p:extLst>
      <p:ext uri="{BB962C8B-B14F-4D97-AF65-F5344CB8AC3E}">
        <p14:creationId xmlns:p14="http://schemas.microsoft.com/office/powerpoint/2010/main" val="74062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/>
          </p:cNvSpPr>
          <p:nvPr>
            <p:ph type="title"/>
          </p:nvPr>
        </p:nvSpPr>
        <p:spPr>
          <a:xfrm>
            <a:off x="620785" y="101600"/>
            <a:ext cx="8379903" cy="584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DEFINITION OF EXEMPT EMPLOYEE</a:t>
            </a:r>
            <a:endParaRPr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>
          <a:xfrm>
            <a:off x="620785" y="1140902"/>
            <a:ext cx="10956022" cy="5000537"/>
          </a:xfrm>
        </p:spPr>
        <p:txBody>
          <a:bodyPr/>
          <a:lstStyle/>
          <a:p>
            <a:pPr eaLnBrk="1" hangingPunct="1"/>
            <a:r>
              <a:rPr lang="en-US" altLang="en-US" sz="2800" b="1" u="sng" dirty="0"/>
              <a:t>Exempt vs. Nonexempt Employees</a:t>
            </a:r>
            <a:endParaRPr lang="en-US" altLang="en-US" sz="2800" b="1" dirty="0"/>
          </a:p>
          <a:p>
            <a:pPr lvl="1" eaLnBrk="1" hangingPunct="1"/>
            <a:r>
              <a:rPr lang="en-US" altLang="en-US" sz="2400" dirty="0"/>
              <a:t>“Exempt” employee</a:t>
            </a:r>
          </a:p>
          <a:p>
            <a:pPr lvl="2" eaLnBrk="1" hangingPunct="1"/>
            <a:r>
              <a:rPr lang="en-US" altLang="en-US" sz="2000" dirty="0"/>
              <a:t>Exempt from minimum wage and/or overtime provisions</a:t>
            </a:r>
            <a:endParaRPr lang="en-US" altLang="en-US" sz="1600" dirty="0">
              <a:solidFill>
                <a:srgbClr val="C00000"/>
              </a:solidFill>
            </a:endParaRPr>
          </a:p>
          <a:p>
            <a:pPr lvl="1" eaLnBrk="1" hangingPunct="1"/>
            <a:r>
              <a:rPr lang="en-US" altLang="en-US" sz="2400" dirty="0"/>
              <a:t>“Non-exempt” employee </a:t>
            </a:r>
          </a:p>
          <a:p>
            <a:pPr lvl="2" eaLnBrk="1" hangingPunct="1"/>
            <a:r>
              <a:rPr lang="en-US" altLang="en-US" sz="2000" dirty="0"/>
              <a:t>Employer </a:t>
            </a:r>
            <a:r>
              <a:rPr lang="en-US" altLang="en-US" sz="2000" dirty="0" smtClean="0"/>
              <a:t>must keep </a:t>
            </a:r>
            <a:r>
              <a:rPr lang="en-US" altLang="en-US" sz="2000" dirty="0"/>
              <a:t>accurate records of time </a:t>
            </a:r>
            <a:r>
              <a:rPr lang="en-US" altLang="en-US" sz="2000" dirty="0" smtClean="0"/>
              <a:t>worked </a:t>
            </a:r>
          </a:p>
          <a:p>
            <a:pPr lvl="2" eaLnBrk="1" hangingPunct="1"/>
            <a:r>
              <a:rPr lang="en-US" altLang="en-US" sz="2000" dirty="0" smtClean="0"/>
              <a:t>Employee must </a:t>
            </a:r>
            <a:r>
              <a:rPr lang="en-US" altLang="en-US" sz="2000" dirty="0" smtClean="0"/>
              <a:t>(a</a:t>
            </a:r>
            <a:r>
              <a:rPr lang="en-US" altLang="en-US" sz="2000" smtClean="0"/>
              <a:t>) receive </a:t>
            </a:r>
            <a:r>
              <a:rPr lang="en-US" altLang="en-US" sz="2000" dirty="0"/>
              <a:t>a minimum wage; and </a:t>
            </a:r>
            <a:r>
              <a:rPr lang="en-US" altLang="en-US" sz="2000" dirty="0" smtClean="0"/>
              <a:t>(b) </a:t>
            </a:r>
            <a:r>
              <a:rPr lang="en-US" altLang="en-US" sz="2000" dirty="0"/>
              <a:t>receive overtime pay for hours worked above 40 in a work week </a:t>
            </a:r>
          </a:p>
          <a:p>
            <a:pPr lvl="2" eaLnBrk="1" hangingPunct="1"/>
            <a:r>
              <a:rPr lang="en-US" altLang="en-US" sz="2000" dirty="0"/>
              <a:t>Minimum wage is set by state law for non-union employees</a:t>
            </a:r>
          </a:p>
        </p:txBody>
      </p:sp>
    </p:spTree>
    <p:extLst>
      <p:ext uri="{BB962C8B-B14F-4D97-AF65-F5344CB8AC3E}">
        <p14:creationId xmlns:p14="http://schemas.microsoft.com/office/powerpoint/2010/main" val="317717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/>
          </p:cNvSpPr>
          <p:nvPr>
            <p:ph type="title"/>
          </p:nvPr>
        </p:nvSpPr>
        <p:spPr>
          <a:xfrm>
            <a:off x="620785" y="101600"/>
            <a:ext cx="8379903" cy="584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DEFINITION OF EXEMPT EMPLOYEE</a:t>
            </a:r>
            <a:endParaRPr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>
          <a:xfrm>
            <a:off x="620785" y="1140902"/>
            <a:ext cx="10956022" cy="5000537"/>
          </a:xfrm>
        </p:spPr>
        <p:txBody>
          <a:bodyPr/>
          <a:lstStyle/>
          <a:p>
            <a:pPr eaLnBrk="1" hangingPunct="1"/>
            <a:r>
              <a:rPr lang="en-US" altLang="en-US" sz="2800" b="1" u="sng" dirty="0"/>
              <a:t>Tests for Exempt Employees under FLSA (federal)</a:t>
            </a:r>
            <a:endParaRPr lang="en-US" altLang="en-US" sz="2800" b="1" dirty="0"/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altLang="en-US" sz="2400" b="1" dirty="0">
                <a:solidFill>
                  <a:srgbClr val="C00000"/>
                </a:solidFill>
              </a:rPr>
              <a:t>Primary Duties Test</a:t>
            </a:r>
          </a:p>
          <a:p>
            <a:pPr lvl="2" eaLnBrk="1" hangingPunct="1"/>
            <a:r>
              <a:rPr lang="en-US" altLang="en-US" dirty="0"/>
              <a:t>Must meet tests set in regulations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altLang="en-US" sz="2400" b="1" dirty="0">
                <a:solidFill>
                  <a:srgbClr val="C00000"/>
                </a:solidFill>
              </a:rPr>
              <a:t>Salary Basis Test</a:t>
            </a:r>
            <a:endParaRPr lang="en-US" altLang="en-US" sz="2000" b="1" dirty="0">
              <a:solidFill>
                <a:srgbClr val="C00000"/>
              </a:solidFill>
            </a:endParaRPr>
          </a:p>
          <a:p>
            <a:pPr lvl="2" eaLnBrk="1" hangingPunct="1"/>
            <a:r>
              <a:rPr lang="en-US" altLang="en-US" dirty="0"/>
              <a:t>Currently, must provide guaranteed minimum salary of </a:t>
            </a:r>
            <a:br>
              <a:rPr lang="en-US" altLang="en-US" dirty="0"/>
            </a:br>
            <a:r>
              <a:rPr lang="en-US" altLang="en-US" dirty="0"/>
              <a:t>$455 per work week ($23,660 per year)</a:t>
            </a:r>
          </a:p>
          <a:p>
            <a:pPr lvl="2" eaLnBrk="1" hangingPunct="1"/>
            <a:r>
              <a:rPr lang="en-US" altLang="en-US" dirty="0"/>
              <a:t>Effective 12/1/2016 the guaranteed minimum salary for an exempt employee will be $913 per work week ($47, 476 per year)</a:t>
            </a:r>
            <a:endParaRPr lang="en-US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7011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/>
          </p:cNvSpPr>
          <p:nvPr>
            <p:ph type="title"/>
          </p:nvPr>
        </p:nvSpPr>
        <p:spPr>
          <a:xfrm>
            <a:off x="620785" y="101600"/>
            <a:ext cx="8379903" cy="584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DEFINITION OF EXEMPT EMPLOYEE</a:t>
            </a:r>
            <a:endParaRPr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>
          <a:xfrm>
            <a:off x="620785" y="1140902"/>
            <a:ext cx="10956022" cy="5000537"/>
          </a:xfrm>
        </p:spPr>
        <p:txBody>
          <a:bodyPr/>
          <a:lstStyle/>
          <a:p>
            <a:pPr marL="571500" indent="-514350" eaLnBrk="1" hangingPunct="1">
              <a:buFont typeface="+mj-lt"/>
              <a:buAutoNum type="arabicPeriod"/>
            </a:pPr>
            <a:r>
              <a:rPr lang="en-US" altLang="en-US" sz="2800" b="1" u="sng" dirty="0">
                <a:solidFill>
                  <a:srgbClr val="C00000"/>
                </a:solidFill>
              </a:rPr>
              <a:t>Primary Duties Test</a:t>
            </a:r>
          </a:p>
          <a:p>
            <a:pPr lvl="1" eaLnBrk="1" hangingPunct="1"/>
            <a:r>
              <a:rPr lang="en-US" altLang="en-US" sz="2400" dirty="0"/>
              <a:t>Refers to principle, main, major or most important duty employee performs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Relative importance of duties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Amount of time spent on exempt work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Employee’s relative freedom from direct supervision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Relationship between employee’s salary and wages paid to other employees 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Time spent not sole test, although 50% or more of time spent performing exempt work satisfies requirement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Regulations also provide other guidelines</a:t>
            </a:r>
            <a:endParaRPr lang="en-US" altLang="en-US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29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u="sng" dirty="0"/>
              <a:t>Federal Exemptions</a:t>
            </a:r>
          </a:p>
          <a:p>
            <a:pPr lvl="1" eaLnBrk="1" hangingPunct="1"/>
            <a:r>
              <a:rPr lang="en-US" altLang="en-US" sz="2400" dirty="0"/>
              <a:t>Executives</a:t>
            </a:r>
          </a:p>
          <a:p>
            <a:pPr lvl="1" eaLnBrk="1" hangingPunct="1"/>
            <a:r>
              <a:rPr lang="en-US" altLang="en-US" sz="2400" dirty="0"/>
              <a:t>Administrators</a:t>
            </a:r>
          </a:p>
          <a:p>
            <a:pPr lvl="1" eaLnBrk="1" hangingPunct="1"/>
            <a:r>
              <a:rPr lang="en-US" altLang="en-US" sz="2400" dirty="0"/>
              <a:t>Professionals</a:t>
            </a:r>
          </a:p>
          <a:p>
            <a:pPr lvl="1" eaLnBrk="1" hangingPunct="1"/>
            <a:r>
              <a:rPr lang="en-US" altLang="en-US" sz="2400" dirty="0"/>
              <a:t>Computer employees</a:t>
            </a:r>
          </a:p>
          <a:p>
            <a:pPr lvl="1" eaLnBrk="1" hangingPunct="1"/>
            <a:r>
              <a:rPr lang="en-US" altLang="en-US" sz="2400" dirty="0"/>
              <a:t>Outside sales persons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u="sng" dirty="0"/>
              <a:t>Special Regulations </a:t>
            </a:r>
          </a:p>
          <a:p>
            <a:pPr lvl="1"/>
            <a:r>
              <a:rPr lang="en-US" dirty="0"/>
              <a:t>Teaching professionals</a:t>
            </a:r>
          </a:p>
          <a:p>
            <a:pPr lvl="1"/>
            <a:r>
              <a:rPr lang="en-US" dirty="0"/>
              <a:t>Creative professionals</a:t>
            </a:r>
          </a:p>
          <a:p>
            <a:pPr lvl="1"/>
            <a:r>
              <a:rPr lang="en-US" dirty="0"/>
              <a:t>Specific industries </a:t>
            </a:r>
          </a:p>
          <a:p>
            <a:pPr lvl="2"/>
            <a:r>
              <a:rPr lang="en-US" dirty="0"/>
              <a:t>Airline industry</a:t>
            </a:r>
          </a:p>
          <a:p>
            <a:pPr lvl="2"/>
            <a:r>
              <a:rPr lang="en-US" dirty="0"/>
              <a:t>Motor carrier industry</a:t>
            </a:r>
          </a:p>
          <a:p>
            <a:pPr lvl="2"/>
            <a:r>
              <a:rPr lang="en-US" dirty="0"/>
              <a:t>Automotive sales</a:t>
            </a:r>
          </a:p>
          <a:p>
            <a:pPr lvl="2"/>
            <a:r>
              <a:rPr lang="en-US" dirty="0"/>
              <a:t>Etc. (check with legal counsel)</a:t>
            </a:r>
          </a:p>
          <a:p>
            <a:pPr lvl="1"/>
            <a:endParaRPr lang="en-US" dirty="0"/>
          </a:p>
        </p:txBody>
      </p:sp>
      <p:sp>
        <p:nvSpPr>
          <p:cNvPr id="103426" name="Rectangle 2"/>
          <p:cNvSpPr>
            <a:spLocks noGrp="1"/>
          </p:cNvSpPr>
          <p:nvPr>
            <p:ph type="title"/>
          </p:nvPr>
        </p:nvSpPr>
        <p:spPr>
          <a:xfrm>
            <a:off x="287162" y="51898"/>
            <a:ext cx="9872839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 EXEMPTIONS</a:t>
            </a:r>
            <a:endParaRPr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90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9174" y="135788"/>
            <a:ext cx="9429227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 EXEMPTIONS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9174" y="1098958"/>
            <a:ext cx="9422235" cy="560664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u="sng" dirty="0"/>
              <a:t>Test for Executives</a:t>
            </a:r>
            <a:endParaRPr lang="en-US" altLang="en-US" sz="28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Minimum salary of $455 per week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Effective 12/1/16, minimum salary of $913 per week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Primary duty is: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Management of enterprise or recognized department or subdivision,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Customarily &amp; regularly directs work of 2 or more full-time employees, </a:t>
            </a:r>
            <a:r>
              <a:rPr lang="en-US" altLang="en-US" sz="2000" u="sng" dirty="0"/>
              <a:t>and</a:t>
            </a:r>
            <a:r>
              <a:rPr lang="en-US" altLang="en-US" sz="2000" dirty="0"/>
              <a:t> 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Authority to hire or fire, </a:t>
            </a:r>
            <a:r>
              <a:rPr lang="en-US" altLang="en-US" sz="2000" u="sng" dirty="0"/>
              <a:t>or</a:t>
            </a:r>
            <a:r>
              <a:rPr lang="en-US" altLang="en-US" sz="2000" dirty="0"/>
              <a:t> recommendations on  hiring, firing, advancement, promotion or other changes of status given “weight”</a:t>
            </a:r>
          </a:p>
        </p:txBody>
      </p:sp>
    </p:spTree>
    <p:extLst>
      <p:ext uri="{BB962C8B-B14F-4D97-AF65-F5344CB8AC3E}">
        <p14:creationId xmlns:p14="http://schemas.microsoft.com/office/powerpoint/2010/main" val="30971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29174" y="51898"/>
            <a:ext cx="9429227" cy="584775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FLSA EXEMPTIONS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5367" y="1166070"/>
            <a:ext cx="11586633" cy="4960094"/>
          </a:xfrm>
        </p:spPr>
        <p:txBody>
          <a:bodyPr/>
          <a:lstStyle/>
          <a:p>
            <a:r>
              <a:rPr lang="en-US" altLang="en-US" sz="2800" u="sng" dirty="0"/>
              <a:t>Parameters for Executives</a:t>
            </a:r>
            <a:endParaRPr lang="en-US" altLang="en-US" sz="2800" dirty="0"/>
          </a:p>
          <a:p>
            <a:pPr lvl="1"/>
            <a:r>
              <a:rPr lang="en-US" altLang="en-US" sz="2400" dirty="0"/>
              <a:t>Individuals who own 20% or more of equity </a:t>
            </a:r>
            <a:r>
              <a:rPr lang="en-US" altLang="en-US" sz="2400" u="sng" dirty="0"/>
              <a:t>and</a:t>
            </a:r>
            <a:r>
              <a:rPr lang="en-US" altLang="en-US" sz="2400" dirty="0"/>
              <a:t> who actively manage are exempt</a:t>
            </a:r>
          </a:p>
          <a:p>
            <a:pPr lvl="1"/>
            <a:r>
              <a:rPr lang="en-US" altLang="en-US" sz="2400" dirty="0"/>
              <a:t>Regs have examples of “management” activities</a:t>
            </a:r>
          </a:p>
          <a:p>
            <a:pPr lvl="1"/>
            <a:r>
              <a:rPr lang="en-US" altLang="en-US" sz="2400" dirty="0"/>
              <a:t>If employee “manages” a department, must be a department or subdivision that has a permanent status or continuing function</a:t>
            </a:r>
          </a:p>
          <a:p>
            <a:pPr lvl="1"/>
            <a:r>
              <a:rPr lang="en-US" altLang="en-US" sz="2400" dirty="0"/>
              <a:t>Can have more than 2 managers per department</a:t>
            </a:r>
          </a:p>
          <a:p>
            <a:pPr lvl="2"/>
            <a:r>
              <a:rPr lang="en-US" altLang="en-US" sz="2000" dirty="0"/>
              <a:t>Must have 2 FTE per manager</a:t>
            </a:r>
          </a:p>
          <a:p>
            <a:pPr lvl="2"/>
            <a:r>
              <a:rPr lang="en-US" altLang="en-US" sz="2000" dirty="0"/>
              <a:t>No overlap of employees or hours</a:t>
            </a:r>
          </a:p>
        </p:txBody>
      </p:sp>
    </p:spTree>
    <p:extLst>
      <p:ext uri="{BB962C8B-B14F-4D97-AF65-F5344CB8AC3E}">
        <p14:creationId xmlns:p14="http://schemas.microsoft.com/office/powerpoint/2010/main" val="37104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S&amp;A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&amp;A">
      <a:majorFont>
        <a:latin typeface="Ebrima"/>
        <a:ea typeface=""/>
        <a:cs typeface=""/>
      </a:majorFont>
      <a:minorFont>
        <a:latin typeface="Ebr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&amp;A Presentation template 2" id="{44B43737-374A-4F0E-A38F-FAEF83FF8BED}" vid="{EAD754EC-B0D9-4132-91FF-1AF531979C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1527</Words>
  <Application>Microsoft Macintosh PowerPoint</Application>
  <PresentationFormat>Widescreen</PresentationFormat>
  <Paragraphs>207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Ebrima</vt:lpstr>
      <vt:lpstr>Harlow Solid Italic</vt:lpstr>
      <vt:lpstr>ES&amp;A Slide Template</vt:lpstr>
      <vt:lpstr>PowerPoint Presentation</vt:lpstr>
      <vt:lpstr>PowerPoint Presentation</vt:lpstr>
      <vt:lpstr>DISCUSSION TOPICS</vt:lpstr>
      <vt:lpstr>DEFINITION OF EXEMPT EMPLOYEE</vt:lpstr>
      <vt:lpstr>DEFINITION OF EXEMPT EMPLOYEE</vt:lpstr>
      <vt:lpstr>DEFINITION OF EXEMPT EMPLOYEE</vt:lpstr>
      <vt:lpstr>FLSA EXEMPTIONS</vt:lpstr>
      <vt:lpstr>FLSA EXEMPTIONS</vt:lpstr>
      <vt:lpstr>FLSA EXEMPTIONS</vt:lpstr>
      <vt:lpstr>FLSA EXEMPTIONS</vt:lpstr>
      <vt:lpstr>FLSA EXEMPTIONS</vt:lpstr>
      <vt:lpstr>FLSA EXEMPTIONS</vt:lpstr>
      <vt:lpstr>FLSA EXEMPTIONS</vt:lpstr>
      <vt:lpstr>FLSA EXEMPTIONS</vt:lpstr>
      <vt:lpstr>FLSA EXEMPTIONS</vt:lpstr>
      <vt:lpstr>FLSA EXEMPTIONS</vt:lpstr>
      <vt:lpstr>FLSA EXEMPTIONS</vt:lpstr>
      <vt:lpstr>FLSA EXEMPTIONS</vt:lpstr>
      <vt:lpstr>FLSA EXEMPTIONS</vt:lpstr>
      <vt:lpstr>FLSA EXEMPTIONS</vt:lpstr>
      <vt:lpstr>FLSA EXEMPTIONS</vt:lpstr>
      <vt:lpstr>FLSA EXEMPTIONS</vt:lpstr>
      <vt:lpstr>FLSA:  SALARY BASIS TEST</vt:lpstr>
      <vt:lpstr>FLSA:  CHANGES IN SALARY BASIS TEST</vt:lpstr>
      <vt:lpstr>FLSA vs. STATE LAW</vt:lpstr>
      <vt:lpstr>RECONCILING FEDERAL &amp; STATE LAW</vt:lpstr>
      <vt:lpstr>FINAL THOUGHTS</vt:lpstr>
    </vt:vector>
  </TitlesOfParts>
  <Company>PacXa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Elento-Sneed</dc:creator>
  <cp:lastModifiedBy>Microsoft Office User</cp:lastModifiedBy>
  <cp:revision>14</cp:revision>
  <dcterms:created xsi:type="dcterms:W3CDTF">2016-08-03T20:48:29Z</dcterms:created>
  <dcterms:modified xsi:type="dcterms:W3CDTF">2016-10-21T21:57:34Z</dcterms:modified>
</cp:coreProperties>
</file>