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9" r:id="rId2"/>
    <p:sldId id="264" r:id="rId3"/>
    <p:sldId id="265" r:id="rId4"/>
    <p:sldId id="260" r:id="rId5"/>
    <p:sldId id="297" r:id="rId6"/>
    <p:sldId id="263" r:id="rId7"/>
    <p:sldId id="261" r:id="rId8"/>
    <p:sldId id="319" r:id="rId9"/>
    <p:sldId id="287" r:id="rId10"/>
    <p:sldId id="309" r:id="rId11"/>
    <p:sldId id="310" r:id="rId12"/>
    <p:sldId id="305" r:id="rId13"/>
    <p:sldId id="301" r:id="rId14"/>
    <p:sldId id="306" r:id="rId15"/>
    <p:sldId id="266" r:id="rId16"/>
    <p:sldId id="267" r:id="rId17"/>
    <p:sldId id="308" r:id="rId18"/>
    <p:sldId id="316" r:id="rId19"/>
    <p:sldId id="274" r:id="rId20"/>
    <p:sldId id="296" r:id="rId21"/>
    <p:sldId id="303" r:id="rId22"/>
    <p:sldId id="293" r:id="rId23"/>
    <p:sldId id="292" r:id="rId24"/>
    <p:sldId id="299" r:id="rId25"/>
    <p:sldId id="294" r:id="rId26"/>
    <p:sldId id="304" r:id="rId27"/>
    <p:sldId id="288" r:id="rId28"/>
    <p:sldId id="307" r:id="rId29"/>
    <p:sldId id="271" r:id="rId30"/>
    <p:sldId id="269" r:id="rId31"/>
    <p:sldId id="289" r:id="rId32"/>
    <p:sldId id="290" r:id="rId33"/>
    <p:sldId id="318" r:id="rId34"/>
    <p:sldId id="273" r:id="rId35"/>
    <p:sldId id="275" r:id="rId36"/>
    <p:sldId id="278" r:id="rId37"/>
    <p:sldId id="277" r:id="rId38"/>
    <p:sldId id="276" r:id="rId39"/>
    <p:sldId id="286" r:id="rId40"/>
    <p:sldId id="284" r:id="rId41"/>
    <p:sldId id="285" r:id="rId42"/>
    <p:sldId id="320" r:id="rId43"/>
    <p:sldId id="281" r:id="rId44"/>
    <p:sldId id="313" r:id="rId45"/>
    <p:sldId id="312" r:id="rId46"/>
    <p:sldId id="280" r:id="rId47"/>
    <p:sldId id="311" r:id="rId48"/>
    <p:sldId id="282" r:id="rId49"/>
    <p:sldId id="283" r:id="rId50"/>
    <p:sldId id="314" r:id="rId51"/>
    <p:sldId id="315" r:id="rId5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56B2ED69-D51C-425D-9104-920480665315}">
          <p14:sldIdLst>
            <p14:sldId id="259"/>
            <p14:sldId id="264"/>
            <p14:sldId id="265"/>
            <p14:sldId id="260"/>
            <p14:sldId id="297"/>
            <p14:sldId id="263"/>
            <p14:sldId id="261"/>
            <p14:sldId id="319"/>
          </p14:sldIdLst>
        </p14:section>
        <p14:section name="Commercial Privacy Law" id="{D7E96582-5A5E-40F3-87E3-AF112EF339F4}">
          <p14:sldIdLst>
            <p14:sldId id="287"/>
            <p14:sldId id="309"/>
            <p14:sldId id="310"/>
            <p14:sldId id="305"/>
            <p14:sldId id="301"/>
            <p14:sldId id="306"/>
            <p14:sldId id="266"/>
            <p14:sldId id="267"/>
            <p14:sldId id="308"/>
            <p14:sldId id="316"/>
          </p14:sldIdLst>
        </p14:section>
        <p14:section name="Healthcare Privacy" id="{D87560FD-F12E-4602-B3CC-ADABB91B37DC}">
          <p14:sldIdLst>
            <p14:sldId id="274"/>
            <p14:sldId id="296"/>
            <p14:sldId id="303"/>
            <p14:sldId id="293"/>
            <p14:sldId id="292"/>
            <p14:sldId id="299"/>
            <p14:sldId id="294"/>
            <p14:sldId id="304"/>
          </p14:sldIdLst>
        </p14:section>
        <p14:section name="Employment Privacy" id="{C51FDC2D-1B73-4823-98FB-ACF16BDAEEC0}">
          <p14:sldIdLst>
            <p14:sldId id="288"/>
            <p14:sldId id="307"/>
            <p14:sldId id="271"/>
            <p14:sldId id="269"/>
          </p14:sldIdLst>
        </p14:section>
        <p14:section name="Procurement Considerations" id="{D39CDA8B-775B-4078-896C-D7E5B435FC07}">
          <p14:sldIdLst>
            <p14:sldId id="289"/>
            <p14:sldId id="290"/>
            <p14:sldId id="318"/>
            <p14:sldId id="273"/>
          </p14:sldIdLst>
        </p14:section>
        <p14:section name="Intl Compliance" id="{F03CB40C-3D19-4B84-86CA-32560BDD13C1}">
          <p14:sldIdLst>
            <p14:sldId id="275"/>
            <p14:sldId id="278"/>
            <p14:sldId id="277"/>
            <p14:sldId id="276"/>
            <p14:sldId id="286"/>
            <p14:sldId id="284"/>
            <p14:sldId id="285"/>
            <p14:sldId id="320"/>
          </p14:sldIdLst>
        </p14:section>
        <p14:section name="How to Use Legal" id="{7B4F41FE-FDB4-4C38-8075-C49A2C9C343C}">
          <p14:sldIdLst>
            <p14:sldId id="281"/>
            <p14:sldId id="313"/>
            <p14:sldId id="312"/>
            <p14:sldId id="280"/>
            <p14:sldId id="311"/>
            <p14:sldId id="282"/>
            <p14:sldId id="283"/>
            <p14:sldId id="314"/>
            <p14:sldId id="3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490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6" autoAdjust="0"/>
    <p:restoredTop sz="83818" autoAdjust="0"/>
  </p:normalViewPr>
  <p:slideViewPr>
    <p:cSldViewPr>
      <p:cViewPr varScale="1">
        <p:scale>
          <a:sx n="79" d="100"/>
          <a:sy n="79" d="100"/>
        </p:scale>
        <p:origin x="145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381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70E186-D320-4B9B-AF60-F06865BB8506}" type="doc">
      <dgm:prSet loTypeId="urn:microsoft.com/office/officeart/2005/8/layout/cycle3" loCatId="cycle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19F748C-9158-465C-B06C-AE2BD79910CE}">
      <dgm:prSet phldrT="[Text]"/>
      <dgm:spPr/>
      <dgm:t>
        <a:bodyPr lIns="0" tIns="0" rIns="0" bIns="0"/>
        <a:lstStyle/>
        <a:p>
          <a:r>
            <a:rPr lang="en-US" dirty="0"/>
            <a:t>Create/ Collect</a:t>
          </a:r>
        </a:p>
      </dgm:t>
    </dgm:pt>
    <dgm:pt modelId="{766A85F0-8169-4675-AE43-7A4E809D6D56}" type="parTrans" cxnId="{80A9EFB8-26BB-43F4-9F60-452FBB303ED0}">
      <dgm:prSet/>
      <dgm:spPr/>
      <dgm:t>
        <a:bodyPr/>
        <a:lstStyle/>
        <a:p>
          <a:endParaRPr lang="en-US"/>
        </a:p>
      </dgm:t>
    </dgm:pt>
    <dgm:pt modelId="{13E6243D-E009-4DDC-9A45-6FE5AB393627}" type="sibTrans" cxnId="{80A9EFB8-26BB-43F4-9F60-452FBB303ED0}">
      <dgm:prSet/>
      <dgm:spPr/>
      <dgm:t>
        <a:bodyPr/>
        <a:lstStyle/>
        <a:p>
          <a:endParaRPr lang="en-US"/>
        </a:p>
      </dgm:t>
    </dgm:pt>
    <dgm:pt modelId="{515A928E-15B2-4D86-8C1E-6D284049CD93}">
      <dgm:prSet phldrT="[Text]"/>
      <dgm:spPr/>
      <dgm:t>
        <a:bodyPr lIns="0" tIns="0" rIns="0" bIns="0"/>
        <a:lstStyle/>
        <a:p>
          <a:r>
            <a:rPr lang="en-US" dirty="0"/>
            <a:t>Use/ Process</a:t>
          </a:r>
        </a:p>
      </dgm:t>
    </dgm:pt>
    <dgm:pt modelId="{D7763DED-46B9-4EC2-BD87-77B54FE39AE9}" type="parTrans" cxnId="{3345C9C2-5A33-44CB-9EFC-2AAEDD4A7159}">
      <dgm:prSet/>
      <dgm:spPr/>
      <dgm:t>
        <a:bodyPr/>
        <a:lstStyle/>
        <a:p>
          <a:endParaRPr lang="en-US"/>
        </a:p>
      </dgm:t>
    </dgm:pt>
    <dgm:pt modelId="{A5F505CC-2AD6-4F52-803B-B6FFF0222504}" type="sibTrans" cxnId="{3345C9C2-5A33-44CB-9EFC-2AAEDD4A7159}">
      <dgm:prSet/>
      <dgm:spPr/>
      <dgm:t>
        <a:bodyPr/>
        <a:lstStyle/>
        <a:p>
          <a:endParaRPr lang="en-US"/>
        </a:p>
      </dgm:t>
    </dgm:pt>
    <dgm:pt modelId="{88B6085E-20FD-4B3F-B45A-A76D72100031}">
      <dgm:prSet phldrT="[Text]"/>
      <dgm:spPr/>
      <dgm:t>
        <a:bodyPr lIns="0" tIns="0" rIns="0" bIns="0"/>
        <a:lstStyle/>
        <a:p>
          <a:r>
            <a:rPr lang="en-US" dirty="0"/>
            <a:t>Store</a:t>
          </a:r>
        </a:p>
      </dgm:t>
    </dgm:pt>
    <dgm:pt modelId="{4434A9FA-E9AD-4CDF-93D1-C164C0A8FDA3}" type="parTrans" cxnId="{E27A51CA-BD2C-4D59-9848-F5837EB4E4E6}">
      <dgm:prSet/>
      <dgm:spPr/>
      <dgm:t>
        <a:bodyPr/>
        <a:lstStyle/>
        <a:p>
          <a:endParaRPr lang="en-US"/>
        </a:p>
      </dgm:t>
    </dgm:pt>
    <dgm:pt modelId="{E529DE6B-1D87-4B5F-81AE-BB3D7B4CE494}" type="sibTrans" cxnId="{E27A51CA-BD2C-4D59-9848-F5837EB4E4E6}">
      <dgm:prSet/>
      <dgm:spPr/>
      <dgm:t>
        <a:bodyPr/>
        <a:lstStyle/>
        <a:p>
          <a:endParaRPr lang="en-US"/>
        </a:p>
      </dgm:t>
    </dgm:pt>
    <dgm:pt modelId="{529F6DCD-B006-40B6-8A17-BD154CB5E831}">
      <dgm:prSet phldrT="[Text]"/>
      <dgm:spPr/>
      <dgm:t>
        <a:bodyPr lIns="0" tIns="0" rIns="0" bIns="0"/>
        <a:lstStyle/>
        <a:p>
          <a:r>
            <a:rPr lang="en-US" dirty="0"/>
            <a:t>Transfer/ Distribute</a:t>
          </a:r>
        </a:p>
      </dgm:t>
    </dgm:pt>
    <dgm:pt modelId="{42BD657A-7654-4555-9D6F-B4923FEF603D}" type="parTrans" cxnId="{E3B91919-57C1-4483-A0B5-D4D94D2BE0AC}">
      <dgm:prSet/>
      <dgm:spPr/>
      <dgm:t>
        <a:bodyPr/>
        <a:lstStyle/>
        <a:p>
          <a:endParaRPr lang="en-US"/>
        </a:p>
      </dgm:t>
    </dgm:pt>
    <dgm:pt modelId="{CB8849D9-17FD-4147-B266-1BB5BB75C034}" type="sibTrans" cxnId="{E3B91919-57C1-4483-A0B5-D4D94D2BE0AC}">
      <dgm:prSet/>
      <dgm:spPr/>
      <dgm:t>
        <a:bodyPr/>
        <a:lstStyle/>
        <a:p>
          <a:endParaRPr lang="en-US"/>
        </a:p>
      </dgm:t>
    </dgm:pt>
    <dgm:pt modelId="{811ED9EB-CA45-4FC6-8EE6-93A594073C96}">
      <dgm:prSet phldrT="[Text]"/>
      <dgm:spPr/>
      <dgm:t>
        <a:bodyPr lIns="0" tIns="0" rIns="0" bIns="0"/>
        <a:lstStyle/>
        <a:p>
          <a:r>
            <a:rPr lang="en-US" dirty="0"/>
            <a:t>Destroy</a:t>
          </a:r>
        </a:p>
      </dgm:t>
    </dgm:pt>
    <dgm:pt modelId="{A55E43D8-DACD-42D9-98F5-9322FF611886}" type="parTrans" cxnId="{1F901F34-764D-4503-A83E-516A5E1A8C57}">
      <dgm:prSet/>
      <dgm:spPr/>
      <dgm:t>
        <a:bodyPr/>
        <a:lstStyle/>
        <a:p>
          <a:endParaRPr lang="en-US"/>
        </a:p>
      </dgm:t>
    </dgm:pt>
    <dgm:pt modelId="{A77010AC-7EDB-4B03-9B6B-AAF725EF5F41}" type="sibTrans" cxnId="{1F901F34-764D-4503-A83E-516A5E1A8C57}">
      <dgm:prSet/>
      <dgm:spPr/>
      <dgm:t>
        <a:bodyPr/>
        <a:lstStyle/>
        <a:p>
          <a:endParaRPr lang="en-US"/>
        </a:p>
      </dgm:t>
    </dgm:pt>
    <dgm:pt modelId="{CE7D3493-24B4-4DBF-8B1C-88D538DBCF19}" type="pres">
      <dgm:prSet presAssocID="{5B70E186-D320-4B9B-AF60-F06865BB85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8472D1E-CCDD-4DCE-8EAC-36B1104781D2}" type="pres">
      <dgm:prSet presAssocID="{5B70E186-D320-4B9B-AF60-F06865BB8506}" presName="cycle" presStyleCnt="0"/>
      <dgm:spPr/>
    </dgm:pt>
    <dgm:pt modelId="{2343781A-D0C4-47D1-B479-6904600E44B8}" type="pres">
      <dgm:prSet presAssocID="{619F748C-9158-465C-B06C-AE2BD79910CE}" presName="nodeFirstNode" presStyleLbl="node1" presStyleIdx="0" presStyleCnt="5" custScaleX="869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B4709-0F21-4DE8-8C9C-D2D17FA00E27}" type="pres">
      <dgm:prSet presAssocID="{13E6243D-E009-4DDC-9A45-6FE5AB393627}" presName="sibTransFirstNode" presStyleLbl="bgShp" presStyleIdx="0" presStyleCnt="1" custScaleX="143655"/>
      <dgm:spPr/>
      <dgm:t>
        <a:bodyPr/>
        <a:lstStyle/>
        <a:p>
          <a:endParaRPr lang="en-US"/>
        </a:p>
      </dgm:t>
    </dgm:pt>
    <dgm:pt modelId="{8A0CE00F-1054-41CB-97E2-4A6BCBA57900}" type="pres">
      <dgm:prSet presAssocID="{515A928E-15B2-4D86-8C1E-6D284049CD93}" presName="nodeFollowingNodes" presStyleLbl="node1" presStyleIdx="1" presStyleCnt="5" custScaleX="86998" custRadScaleRad="130478" custRadScaleInc="58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7CFBC6-B13E-492B-9134-8A9B84027637}" type="pres">
      <dgm:prSet presAssocID="{88B6085E-20FD-4B3F-B45A-A76D72100031}" presName="nodeFollowingNodes" presStyleLbl="node1" presStyleIdx="2" presStyleCnt="5" custScaleX="86998" custRadScaleRad="115097" custRadScaleInc="-218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AC4462-0556-4F6F-B6A6-E2B47D63F474}" type="pres">
      <dgm:prSet presAssocID="{529F6DCD-B006-40B6-8A17-BD154CB5E831}" presName="nodeFollowingNodes" presStyleLbl="node1" presStyleIdx="3" presStyleCnt="5" custScaleX="86998" custRadScaleRad="115815" custRadScaleInc="223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8DB31E-6C11-431B-857B-56FFBD2E6E60}" type="pres">
      <dgm:prSet presAssocID="{811ED9EB-CA45-4FC6-8EE6-93A594073C96}" presName="nodeFollowingNodes" presStyleLbl="node1" presStyleIdx="4" presStyleCnt="5" custScaleX="86998" custRadScaleRad="130937" custRadScaleInc="-59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79705C-93C5-4F3E-802B-A784A5B8320E}" type="presOf" srcId="{515A928E-15B2-4D86-8C1E-6D284049CD93}" destId="{8A0CE00F-1054-41CB-97E2-4A6BCBA57900}" srcOrd="0" destOrd="0" presId="urn:microsoft.com/office/officeart/2005/8/layout/cycle3"/>
    <dgm:cxn modelId="{F4747F99-3FC6-47E6-8DFC-1B8C6E0173EE}" type="presOf" srcId="{811ED9EB-CA45-4FC6-8EE6-93A594073C96}" destId="{398DB31E-6C11-431B-857B-56FFBD2E6E60}" srcOrd="0" destOrd="0" presId="urn:microsoft.com/office/officeart/2005/8/layout/cycle3"/>
    <dgm:cxn modelId="{80A9EFB8-26BB-43F4-9F60-452FBB303ED0}" srcId="{5B70E186-D320-4B9B-AF60-F06865BB8506}" destId="{619F748C-9158-465C-B06C-AE2BD79910CE}" srcOrd="0" destOrd="0" parTransId="{766A85F0-8169-4675-AE43-7A4E809D6D56}" sibTransId="{13E6243D-E009-4DDC-9A45-6FE5AB393627}"/>
    <dgm:cxn modelId="{3345C9C2-5A33-44CB-9EFC-2AAEDD4A7159}" srcId="{5B70E186-D320-4B9B-AF60-F06865BB8506}" destId="{515A928E-15B2-4D86-8C1E-6D284049CD93}" srcOrd="1" destOrd="0" parTransId="{D7763DED-46B9-4EC2-BD87-77B54FE39AE9}" sibTransId="{A5F505CC-2AD6-4F52-803B-B6FFF0222504}"/>
    <dgm:cxn modelId="{4E6EEB64-E7F4-4D6E-A52B-8E1E33D6E78B}" type="presOf" srcId="{5B70E186-D320-4B9B-AF60-F06865BB8506}" destId="{CE7D3493-24B4-4DBF-8B1C-88D538DBCF19}" srcOrd="0" destOrd="0" presId="urn:microsoft.com/office/officeart/2005/8/layout/cycle3"/>
    <dgm:cxn modelId="{E27A51CA-BD2C-4D59-9848-F5837EB4E4E6}" srcId="{5B70E186-D320-4B9B-AF60-F06865BB8506}" destId="{88B6085E-20FD-4B3F-B45A-A76D72100031}" srcOrd="2" destOrd="0" parTransId="{4434A9FA-E9AD-4CDF-93D1-C164C0A8FDA3}" sibTransId="{E529DE6B-1D87-4B5F-81AE-BB3D7B4CE494}"/>
    <dgm:cxn modelId="{E3B91919-57C1-4483-A0B5-D4D94D2BE0AC}" srcId="{5B70E186-D320-4B9B-AF60-F06865BB8506}" destId="{529F6DCD-B006-40B6-8A17-BD154CB5E831}" srcOrd="3" destOrd="0" parTransId="{42BD657A-7654-4555-9D6F-B4923FEF603D}" sibTransId="{CB8849D9-17FD-4147-B266-1BB5BB75C034}"/>
    <dgm:cxn modelId="{1F901F34-764D-4503-A83E-516A5E1A8C57}" srcId="{5B70E186-D320-4B9B-AF60-F06865BB8506}" destId="{811ED9EB-CA45-4FC6-8EE6-93A594073C96}" srcOrd="4" destOrd="0" parTransId="{A55E43D8-DACD-42D9-98F5-9322FF611886}" sibTransId="{A77010AC-7EDB-4B03-9B6B-AAF725EF5F41}"/>
    <dgm:cxn modelId="{138DE1B9-98F8-4176-B9D6-A91341F41DCE}" type="presOf" srcId="{13E6243D-E009-4DDC-9A45-6FE5AB393627}" destId="{5AEB4709-0F21-4DE8-8C9C-D2D17FA00E27}" srcOrd="0" destOrd="0" presId="urn:microsoft.com/office/officeart/2005/8/layout/cycle3"/>
    <dgm:cxn modelId="{FDBBBE5D-D82B-4E0F-964A-DADB993EFEDB}" type="presOf" srcId="{88B6085E-20FD-4B3F-B45A-A76D72100031}" destId="{507CFBC6-B13E-492B-9134-8A9B84027637}" srcOrd="0" destOrd="0" presId="urn:microsoft.com/office/officeart/2005/8/layout/cycle3"/>
    <dgm:cxn modelId="{CDB86DA2-DBAC-4BA9-BBC1-DDE4F381D9AA}" type="presOf" srcId="{619F748C-9158-465C-B06C-AE2BD79910CE}" destId="{2343781A-D0C4-47D1-B479-6904600E44B8}" srcOrd="0" destOrd="0" presId="urn:microsoft.com/office/officeart/2005/8/layout/cycle3"/>
    <dgm:cxn modelId="{1CB10D33-37BE-459A-91C2-C74AE76AE57F}" type="presOf" srcId="{529F6DCD-B006-40B6-8A17-BD154CB5E831}" destId="{D9AC4462-0556-4F6F-B6A6-E2B47D63F474}" srcOrd="0" destOrd="0" presId="urn:microsoft.com/office/officeart/2005/8/layout/cycle3"/>
    <dgm:cxn modelId="{35E2857B-B1EC-4413-B0B2-F994C4C24F72}" type="presParOf" srcId="{CE7D3493-24B4-4DBF-8B1C-88D538DBCF19}" destId="{68472D1E-CCDD-4DCE-8EAC-36B1104781D2}" srcOrd="0" destOrd="0" presId="urn:microsoft.com/office/officeart/2005/8/layout/cycle3"/>
    <dgm:cxn modelId="{2AFB2E9E-D3D1-451E-84E0-9EC743185A96}" type="presParOf" srcId="{68472D1E-CCDD-4DCE-8EAC-36B1104781D2}" destId="{2343781A-D0C4-47D1-B479-6904600E44B8}" srcOrd="0" destOrd="0" presId="urn:microsoft.com/office/officeart/2005/8/layout/cycle3"/>
    <dgm:cxn modelId="{08E04504-FCC6-4E04-88C4-9466491C2E37}" type="presParOf" srcId="{68472D1E-CCDD-4DCE-8EAC-36B1104781D2}" destId="{5AEB4709-0F21-4DE8-8C9C-D2D17FA00E27}" srcOrd="1" destOrd="0" presId="urn:microsoft.com/office/officeart/2005/8/layout/cycle3"/>
    <dgm:cxn modelId="{58CAC4A6-0C5F-45B9-A8C3-F39C7328386A}" type="presParOf" srcId="{68472D1E-CCDD-4DCE-8EAC-36B1104781D2}" destId="{8A0CE00F-1054-41CB-97E2-4A6BCBA57900}" srcOrd="2" destOrd="0" presId="urn:microsoft.com/office/officeart/2005/8/layout/cycle3"/>
    <dgm:cxn modelId="{4F4CB67F-CFEF-42F4-B226-755CF981EDE8}" type="presParOf" srcId="{68472D1E-CCDD-4DCE-8EAC-36B1104781D2}" destId="{507CFBC6-B13E-492B-9134-8A9B84027637}" srcOrd="3" destOrd="0" presId="urn:microsoft.com/office/officeart/2005/8/layout/cycle3"/>
    <dgm:cxn modelId="{885E23CA-776F-4F3C-A7CF-1910005FAA77}" type="presParOf" srcId="{68472D1E-CCDD-4DCE-8EAC-36B1104781D2}" destId="{D9AC4462-0556-4F6F-B6A6-E2B47D63F474}" srcOrd="4" destOrd="0" presId="urn:microsoft.com/office/officeart/2005/8/layout/cycle3"/>
    <dgm:cxn modelId="{447DE9F3-09D7-4552-9671-1A7ADD7CBAD8}" type="presParOf" srcId="{68472D1E-CCDD-4DCE-8EAC-36B1104781D2}" destId="{398DB31E-6C11-431B-857B-56FFBD2E6E60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70E186-D320-4B9B-AF60-F06865BB8506}" type="doc">
      <dgm:prSet loTypeId="urn:microsoft.com/office/officeart/2005/8/layout/cycle3" loCatId="cycle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15A928E-15B2-4D86-8C1E-6D284049CD93}">
      <dgm:prSet phldrT="[Text]" custT="1"/>
      <dgm:spPr/>
      <dgm:t>
        <a:bodyPr lIns="0" tIns="0" rIns="0" bIns="0"/>
        <a:lstStyle/>
        <a:p>
          <a:pPr algn="l"/>
          <a:r>
            <a:rPr lang="en-US" sz="1700" u="none" dirty="0"/>
            <a:t>Notice of adverse action using credit report</a:t>
          </a:r>
        </a:p>
      </dgm:t>
    </dgm:pt>
    <dgm:pt modelId="{D7763DED-46B9-4EC2-BD87-77B54FE39AE9}" type="parTrans" cxnId="{3345C9C2-5A33-44CB-9EFC-2AAEDD4A7159}">
      <dgm:prSet/>
      <dgm:spPr/>
      <dgm:t>
        <a:bodyPr/>
        <a:lstStyle/>
        <a:p>
          <a:endParaRPr lang="en-US"/>
        </a:p>
      </dgm:t>
    </dgm:pt>
    <dgm:pt modelId="{A5F505CC-2AD6-4F52-803B-B6FFF0222504}" type="sibTrans" cxnId="{3345C9C2-5A33-44CB-9EFC-2AAEDD4A7159}">
      <dgm:prSet/>
      <dgm:spPr/>
      <dgm:t>
        <a:bodyPr/>
        <a:lstStyle/>
        <a:p>
          <a:endParaRPr lang="en-US"/>
        </a:p>
      </dgm:t>
    </dgm:pt>
    <dgm:pt modelId="{B3BE70F5-A321-48C5-990E-C410067A2B33}">
      <dgm:prSet phldrT="[Text]" custT="1"/>
      <dgm:spPr/>
      <dgm:t>
        <a:bodyPr lIns="0" tIns="0" rIns="0" bIns="0"/>
        <a:lstStyle/>
        <a:p>
          <a:pPr algn="ctr"/>
          <a:endParaRPr lang="en-US" sz="100" u="sng" dirty="0"/>
        </a:p>
      </dgm:t>
    </dgm:pt>
    <dgm:pt modelId="{852FACFB-DC16-4908-9F2C-D277AEC207E7}" type="parTrans" cxnId="{7143E398-1E73-494A-BB43-3AC6DBD93BFE}">
      <dgm:prSet/>
      <dgm:spPr/>
      <dgm:t>
        <a:bodyPr/>
        <a:lstStyle/>
        <a:p>
          <a:endParaRPr lang="en-US"/>
        </a:p>
      </dgm:t>
    </dgm:pt>
    <dgm:pt modelId="{22C14B96-EDC0-4FA4-A634-181B3C9491D3}" type="sibTrans" cxnId="{7143E398-1E73-494A-BB43-3AC6DBD93BFE}">
      <dgm:prSet/>
      <dgm:spPr/>
      <dgm:t>
        <a:bodyPr/>
        <a:lstStyle/>
        <a:p>
          <a:endParaRPr lang="en-US"/>
        </a:p>
      </dgm:t>
    </dgm:pt>
    <dgm:pt modelId="{5A452A0B-89B9-4B8C-B67A-66B3555BFBF2}">
      <dgm:prSet phldrT="[Text]" custT="1"/>
      <dgm:spPr/>
      <dgm:t>
        <a:bodyPr lIns="0" tIns="0" rIns="0" bIns="0"/>
        <a:lstStyle/>
        <a:p>
          <a:pPr algn="ctr"/>
          <a:endParaRPr lang="en-US" sz="100" u="sng" dirty="0"/>
        </a:p>
      </dgm:t>
    </dgm:pt>
    <dgm:pt modelId="{BB46254D-7C1D-479F-966A-D296AE62047F}" type="parTrans" cxnId="{67496B72-3139-4F0D-BA26-E568BA93283E}">
      <dgm:prSet/>
      <dgm:spPr/>
      <dgm:t>
        <a:bodyPr/>
        <a:lstStyle/>
        <a:p>
          <a:endParaRPr lang="en-US"/>
        </a:p>
      </dgm:t>
    </dgm:pt>
    <dgm:pt modelId="{C65D93F2-35C6-42C2-8691-E89C6799D3CF}" type="sibTrans" cxnId="{67496B72-3139-4F0D-BA26-E568BA93283E}">
      <dgm:prSet/>
      <dgm:spPr/>
      <dgm:t>
        <a:bodyPr/>
        <a:lstStyle/>
        <a:p>
          <a:endParaRPr lang="en-US"/>
        </a:p>
      </dgm:t>
    </dgm:pt>
    <dgm:pt modelId="{9740760A-8C81-4809-904F-8A80CE025FEE}">
      <dgm:prSet phldrT="[Text]" custT="1"/>
      <dgm:spPr/>
      <dgm:t>
        <a:bodyPr/>
        <a:lstStyle/>
        <a:p>
          <a:pPr algn="l"/>
          <a:r>
            <a:rPr lang="en-US" sz="1700" u="none" dirty="0"/>
            <a:t>Certify permissible purpose to use credit report</a:t>
          </a:r>
          <a:endParaRPr lang="en-US" sz="1700" u="sng" dirty="0"/>
        </a:p>
      </dgm:t>
    </dgm:pt>
    <dgm:pt modelId="{262A1B31-389D-48D1-9EAE-FF6813FB13BC}" type="parTrans" cxnId="{1E4C182F-7BEE-4502-9AFC-7084A32E290C}">
      <dgm:prSet/>
      <dgm:spPr/>
      <dgm:t>
        <a:bodyPr/>
        <a:lstStyle/>
        <a:p>
          <a:endParaRPr lang="en-US"/>
        </a:p>
      </dgm:t>
    </dgm:pt>
    <dgm:pt modelId="{26033FF9-408C-4918-8399-B372A3174593}" type="sibTrans" cxnId="{1E4C182F-7BEE-4502-9AFC-7084A32E290C}">
      <dgm:prSet/>
      <dgm:spPr/>
      <dgm:t>
        <a:bodyPr/>
        <a:lstStyle/>
        <a:p>
          <a:endParaRPr lang="en-US"/>
        </a:p>
      </dgm:t>
    </dgm:pt>
    <dgm:pt modelId="{E3C06D28-DF3F-4EB3-8744-5210C0AFE51D}">
      <dgm:prSet phldrT="[Text]" custT="1"/>
      <dgm:spPr/>
      <dgm:t>
        <a:bodyPr lIns="0" tIns="0" rIns="0" bIns="0"/>
        <a:lstStyle/>
        <a:p>
          <a:pPr algn="ctr"/>
          <a:endParaRPr lang="en-US" sz="100" u="sng" dirty="0"/>
        </a:p>
      </dgm:t>
    </dgm:pt>
    <dgm:pt modelId="{1F5136FE-BD30-4BC5-B642-1B25697753CF}" type="parTrans" cxnId="{694DE09B-6202-4ED6-930B-ED6524EE4AE5}">
      <dgm:prSet/>
      <dgm:spPr/>
      <dgm:t>
        <a:bodyPr/>
        <a:lstStyle/>
        <a:p>
          <a:endParaRPr lang="en-US"/>
        </a:p>
      </dgm:t>
    </dgm:pt>
    <dgm:pt modelId="{E68F953D-2F9D-4A8D-9F15-E0C1010D3082}" type="sibTrans" cxnId="{694DE09B-6202-4ED6-930B-ED6524EE4AE5}">
      <dgm:prSet/>
      <dgm:spPr/>
      <dgm:t>
        <a:bodyPr/>
        <a:lstStyle/>
        <a:p>
          <a:endParaRPr lang="en-US"/>
        </a:p>
      </dgm:t>
    </dgm:pt>
    <dgm:pt modelId="{A67E2468-8FAF-4CC2-825B-4D5516CDBDEB}">
      <dgm:prSet phldrT="[Text]" custT="1"/>
      <dgm:spPr/>
      <dgm:t>
        <a:bodyPr lIns="0" tIns="0" rIns="0" bIns="0"/>
        <a:lstStyle/>
        <a:p>
          <a:pPr algn="l"/>
          <a:r>
            <a:rPr lang="en-US" sz="1700" u="none" dirty="0"/>
            <a:t>Truncate credit and debit card numbers</a:t>
          </a:r>
        </a:p>
      </dgm:t>
    </dgm:pt>
    <dgm:pt modelId="{97033E26-2181-414F-8DB3-FBEC98EA0297}" type="parTrans" cxnId="{D7FFAA66-4074-4F7A-9D78-7CC4F3C2956B}">
      <dgm:prSet/>
      <dgm:spPr/>
      <dgm:t>
        <a:bodyPr/>
        <a:lstStyle/>
        <a:p>
          <a:endParaRPr lang="en-US"/>
        </a:p>
      </dgm:t>
    </dgm:pt>
    <dgm:pt modelId="{CC67FA8B-DD90-4611-90FF-8676858FEF99}" type="sibTrans" cxnId="{D7FFAA66-4074-4F7A-9D78-7CC4F3C2956B}">
      <dgm:prSet/>
      <dgm:spPr/>
      <dgm:t>
        <a:bodyPr/>
        <a:lstStyle/>
        <a:p>
          <a:endParaRPr lang="en-US"/>
        </a:p>
      </dgm:t>
    </dgm:pt>
    <dgm:pt modelId="{15203BBA-01DA-42B2-8BD0-65781DFBD2AB}">
      <dgm:prSet phldrT="[Text]" custT="1"/>
      <dgm:spPr/>
      <dgm:t>
        <a:bodyPr/>
        <a:lstStyle/>
        <a:p>
          <a:pPr algn="l"/>
          <a:endParaRPr lang="en-US" sz="1700" u="sng" dirty="0"/>
        </a:p>
      </dgm:t>
    </dgm:pt>
    <dgm:pt modelId="{932840B7-52DB-4CFD-BB29-BE9C81CD4500}" type="parTrans" cxnId="{21EE515F-38C4-4FF6-B726-71731B369DE7}">
      <dgm:prSet/>
      <dgm:spPr/>
      <dgm:t>
        <a:bodyPr/>
        <a:lstStyle/>
        <a:p>
          <a:endParaRPr lang="en-US"/>
        </a:p>
      </dgm:t>
    </dgm:pt>
    <dgm:pt modelId="{8B4577EE-611E-4466-BADB-E120131D5281}" type="sibTrans" cxnId="{21EE515F-38C4-4FF6-B726-71731B369DE7}">
      <dgm:prSet/>
      <dgm:spPr/>
      <dgm:t>
        <a:bodyPr/>
        <a:lstStyle/>
        <a:p>
          <a:endParaRPr lang="en-US"/>
        </a:p>
      </dgm:t>
    </dgm:pt>
    <dgm:pt modelId="{18D19F55-D835-4D40-B193-79B07151908D}">
      <dgm:prSet phldrT="[Text]" custT="1"/>
      <dgm:spPr/>
      <dgm:t>
        <a:bodyPr lIns="0" tIns="0" rIns="0" bIns="0"/>
        <a:lstStyle/>
        <a:p>
          <a:pPr algn="l"/>
          <a:r>
            <a:rPr lang="en-US" sz="1700" u="none" dirty="0"/>
            <a:t>Report to IRS on currency transactions &gt; $10k and checks/ drafts/ money orders &gt; $3k *</a:t>
          </a:r>
        </a:p>
      </dgm:t>
    </dgm:pt>
    <dgm:pt modelId="{377DE67C-EE38-44EF-8E30-74BB3EABABEE}" type="parTrans" cxnId="{ADDFA657-5DD1-4F57-99B2-ABEFD9F62016}">
      <dgm:prSet/>
      <dgm:spPr/>
      <dgm:t>
        <a:bodyPr/>
        <a:lstStyle/>
        <a:p>
          <a:endParaRPr lang="en-US"/>
        </a:p>
      </dgm:t>
    </dgm:pt>
    <dgm:pt modelId="{BDBA131B-8BE6-4EFF-8B32-86A7615B9D6B}" type="sibTrans" cxnId="{ADDFA657-5DD1-4F57-99B2-ABEFD9F62016}">
      <dgm:prSet/>
      <dgm:spPr/>
      <dgm:t>
        <a:bodyPr/>
        <a:lstStyle/>
        <a:p>
          <a:endParaRPr lang="en-US"/>
        </a:p>
      </dgm:t>
    </dgm:pt>
    <dgm:pt modelId="{17D47EF0-55C2-4995-9988-1226E89EC186}">
      <dgm:prSet phldrT="[Text]" custT="1"/>
      <dgm:spPr/>
      <dgm:t>
        <a:bodyPr lIns="0" tIns="0" rIns="0" bIns="0"/>
        <a:lstStyle/>
        <a:p>
          <a:pPr algn="ctr"/>
          <a:endParaRPr lang="en-US" sz="100" u="sng" dirty="0"/>
        </a:p>
      </dgm:t>
    </dgm:pt>
    <dgm:pt modelId="{64B34B62-6786-41E8-AFC4-C54182DA33C9}" type="parTrans" cxnId="{48BC5693-0647-4923-A416-C00377E018ED}">
      <dgm:prSet/>
      <dgm:spPr/>
      <dgm:t>
        <a:bodyPr/>
        <a:lstStyle/>
        <a:p>
          <a:endParaRPr lang="en-US"/>
        </a:p>
      </dgm:t>
    </dgm:pt>
    <dgm:pt modelId="{B657822A-0510-4131-A8C0-40B02C4CC401}" type="sibTrans" cxnId="{48BC5693-0647-4923-A416-C00377E018ED}">
      <dgm:prSet/>
      <dgm:spPr/>
      <dgm:t>
        <a:bodyPr/>
        <a:lstStyle/>
        <a:p>
          <a:endParaRPr lang="en-US"/>
        </a:p>
      </dgm:t>
    </dgm:pt>
    <dgm:pt modelId="{2AEF617E-5BB0-445E-845F-723B5B0C622F}">
      <dgm:prSet custT="1"/>
      <dgm:spPr/>
      <dgm:t>
        <a:bodyPr/>
        <a:lstStyle/>
        <a:p>
          <a:r>
            <a:rPr lang="en-US" sz="1700" u="none" dirty="0"/>
            <a:t>Destroy credit report papers and electronic files, consider sensitivity of info</a:t>
          </a:r>
        </a:p>
      </dgm:t>
    </dgm:pt>
    <dgm:pt modelId="{53998E0E-5994-4BEF-A9B7-61EA7958D538}" type="parTrans" cxnId="{A4643A1B-CABC-48FC-B66F-FBBF2A13C68A}">
      <dgm:prSet/>
      <dgm:spPr/>
      <dgm:t>
        <a:bodyPr/>
        <a:lstStyle/>
        <a:p>
          <a:endParaRPr lang="en-US"/>
        </a:p>
      </dgm:t>
    </dgm:pt>
    <dgm:pt modelId="{9031EF4C-3B64-452C-8209-8BBFD26B10EC}" type="sibTrans" cxnId="{A4643A1B-CABC-48FC-B66F-FBBF2A13C68A}">
      <dgm:prSet/>
      <dgm:spPr/>
      <dgm:t>
        <a:bodyPr/>
        <a:lstStyle/>
        <a:p>
          <a:endParaRPr lang="en-US"/>
        </a:p>
      </dgm:t>
    </dgm:pt>
    <dgm:pt modelId="{8AD97F43-7A61-42E8-AF65-EE10AD3C23EE}">
      <dgm:prSet phldrT="[Text]" custT="1"/>
      <dgm:spPr/>
      <dgm:t>
        <a:bodyPr/>
        <a:lstStyle/>
        <a:p>
          <a:pPr algn="l"/>
          <a:r>
            <a:rPr lang="en-US" sz="1700" u="none" dirty="0"/>
            <a:t>Retain records for deposit accounts, wire transfers, credit &gt; $10k *</a:t>
          </a:r>
        </a:p>
      </dgm:t>
    </dgm:pt>
    <dgm:pt modelId="{465B7C4A-941F-4D86-9576-6B9EA6327389}" type="parTrans" cxnId="{2D5904F0-EAD8-4E3E-AE35-5438BD76FC9B}">
      <dgm:prSet/>
      <dgm:spPr/>
      <dgm:t>
        <a:bodyPr/>
        <a:lstStyle/>
        <a:p>
          <a:endParaRPr lang="en-US"/>
        </a:p>
      </dgm:t>
    </dgm:pt>
    <dgm:pt modelId="{66784B8F-F69A-42AA-B0C7-7F365D4B5CC2}" type="sibTrans" cxnId="{2D5904F0-EAD8-4E3E-AE35-5438BD76FC9B}">
      <dgm:prSet/>
      <dgm:spPr/>
      <dgm:t>
        <a:bodyPr/>
        <a:lstStyle/>
        <a:p>
          <a:endParaRPr lang="en-US"/>
        </a:p>
      </dgm:t>
    </dgm:pt>
    <dgm:pt modelId="{6421A9B6-9590-4A32-A55D-C6C6B68A7962}">
      <dgm:prSet phldrT="[Text]" custT="1"/>
      <dgm:spPr/>
      <dgm:t>
        <a:bodyPr/>
        <a:lstStyle/>
        <a:p>
          <a:pPr algn="l"/>
          <a:r>
            <a:rPr lang="en-US" sz="1700" u="none" dirty="0"/>
            <a:t>Develop and implement identity theft detection programs</a:t>
          </a:r>
        </a:p>
      </dgm:t>
    </dgm:pt>
    <dgm:pt modelId="{2C4A9FC4-90A5-4AC8-85A5-F53611E59C16}" type="parTrans" cxnId="{AA33704C-5ADA-4AD8-B4B0-5BB204B6A4EA}">
      <dgm:prSet/>
      <dgm:spPr/>
      <dgm:t>
        <a:bodyPr/>
        <a:lstStyle/>
        <a:p>
          <a:endParaRPr lang="en-US"/>
        </a:p>
      </dgm:t>
    </dgm:pt>
    <dgm:pt modelId="{FC2B930C-8A47-4368-83A7-5A30FCECA04F}" type="sibTrans" cxnId="{AA33704C-5ADA-4AD8-B4B0-5BB204B6A4EA}">
      <dgm:prSet/>
      <dgm:spPr/>
      <dgm:t>
        <a:bodyPr/>
        <a:lstStyle/>
        <a:p>
          <a:endParaRPr lang="en-US"/>
        </a:p>
      </dgm:t>
    </dgm:pt>
    <dgm:pt modelId="{5B5C37AC-411E-46F9-8A53-9056B2A6C32A}">
      <dgm:prSet phldrT="[Text]" custT="1"/>
      <dgm:spPr/>
      <dgm:t>
        <a:bodyPr/>
        <a:lstStyle/>
        <a:p>
          <a:pPr algn="ctr"/>
          <a:endParaRPr lang="en-US" sz="100" u="sng" dirty="0"/>
        </a:p>
      </dgm:t>
    </dgm:pt>
    <dgm:pt modelId="{AD61F6F9-BACD-409A-BDCE-6ADB16083756}" type="parTrans" cxnId="{28EB499F-2A96-4B35-923E-505B21CC84C7}">
      <dgm:prSet/>
      <dgm:spPr/>
      <dgm:t>
        <a:bodyPr/>
        <a:lstStyle/>
        <a:p>
          <a:endParaRPr lang="en-US"/>
        </a:p>
      </dgm:t>
    </dgm:pt>
    <dgm:pt modelId="{95AB218E-8E46-4913-8C9E-164E6F5466C8}" type="sibTrans" cxnId="{28EB499F-2A96-4B35-923E-505B21CC84C7}">
      <dgm:prSet/>
      <dgm:spPr/>
      <dgm:t>
        <a:bodyPr/>
        <a:lstStyle/>
        <a:p>
          <a:endParaRPr lang="en-US"/>
        </a:p>
      </dgm:t>
    </dgm:pt>
    <dgm:pt modelId="{EED12C53-B08E-43F6-BEED-8F8C46CD7CB4}">
      <dgm:prSet phldrT="[Text]" custT="1"/>
      <dgm:spPr/>
      <dgm:t>
        <a:bodyPr/>
        <a:lstStyle/>
        <a:p>
          <a:pPr algn="l"/>
          <a:r>
            <a:rPr lang="en-US" sz="1700" u="none" dirty="0"/>
            <a:t>Do not solicit via phone if numbers on Do Not Call Registry</a:t>
          </a:r>
        </a:p>
      </dgm:t>
    </dgm:pt>
    <dgm:pt modelId="{ADDE7427-2123-407C-95B6-6F9E900432D1}" type="parTrans" cxnId="{0838E5B6-9DFA-46F3-B80E-F457BF749EEA}">
      <dgm:prSet/>
      <dgm:spPr/>
      <dgm:t>
        <a:bodyPr/>
        <a:lstStyle/>
        <a:p>
          <a:endParaRPr lang="en-US"/>
        </a:p>
      </dgm:t>
    </dgm:pt>
    <dgm:pt modelId="{C38B3983-36E0-4BB3-93E3-F079B295CB8F}" type="sibTrans" cxnId="{0838E5B6-9DFA-46F3-B80E-F457BF749EEA}">
      <dgm:prSet/>
      <dgm:spPr/>
      <dgm:t>
        <a:bodyPr/>
        <a:lstStyle/>
        <a:p>
          <a:endParaRPr lang="en-US"/>
        </a:p>
      </dgm:t>
    </dgm:pt>
    <dgm:pt modelId="{D1146068-87FC-441E-854C-E68998DE15A8}">
      <dgm:prSet phldrT="[Text]" custT="1"/>
      <dgm:spPr/>
      <dgm:t>
        <a:bodyPr/>
        <a:lstStyle/>
        <a:p>
          <a:pPr algn="l"/>
          <a:r>
            <a:rPr lang="en-US" sz="1700" u="none" dirty="0"/>
            <a:t>Do not solicit via fax or email w/o relationship</a:t>
          </a:r>
        </a:p>
      </dgm:t>
    </dgm:pt>
    <dgm:pt modelId="{6A8DAD5F-CCA0-44C6-836D-2CD14BE39CA3}" type="parTrans" cxnId="{4149A383-3E50-4890-8E62-49469ABE8A75}">
      <dgm:prSet/>
      <dgm:spPr/>
      <dgm:t>
        <a:bodyPr/>
        <a:lstStyle/>
        <a:p>
          <a:endParaRPr lang="en-US"/>
        </a:p>
      </dgm:t>
    </dgm:pt>
    <dgm:pt modelId="{0AE1D480-2638-46E9-B8D5-714E28F4E0D5}" type="sibTrans" cxnId="{4149A383-3E50-4890-8E62-49469ABE8A75}">
      <dgm:prSet/>
      <dgm:spPr/>
      <dgm:t>
        <a:bodyPr/>
        <a:lstStyle/>
        <a:p>
          <a:endParaRPr lang="en-US"/>
        </a:p>
      </dgm:t>
    </dgm:pt>
    <dgm:pt modelId="{9F0DD842-8907-4400-8AEE-ADB3D91564D8}">
      <dgm:prSet phldrT="[Text]" custT="1"/>
      <dgm:spPr/>
      <dgm:t>
        <a:bodyPr/>
        <a:lstStyle/>
        <a:p>
          <a:pPr algn="l"/>
          <a:r>
            <a:rPr lang="en-US" sz="1700" u="none" dirty="0"/>
            <a:t>Be true to Privacy Policy</a:t>
          </a:r>
        </a:p>
      </dgm:t>
    </dgm:pt>
    <dgm:pt modelId="{22E58E4A-C1FA-4801-AD3D-484A00D8FEE1}" type="parTrans" cxnId="{9A0E082F-3983-42F0-84E6-9691AF503B18}">
      <dgm:prSet/>
      <dgm:spPr/>
      <dgm:t>
        <a:bodyPr/>
        <a:lstStyle/>
        <a:p>
          <a:endParaRPr lang="en-US"/>
        </a:p>
      </dgm:t>
    </dgm:pt>
    <dgm:pt modelId="{84C750DA-C3CC-4C55-86E7-61ABAF1B0D79}" type="sibTrans" cxnId="{9A0E082F-3983-42F0-84E6-9691AF503B18}">
      <dgm:prSet/>
      <dgm:spPr/>
      <dgm:t>
        <a:bodyPr/>
        <a:lstStyle/>
        <a:p>
          <a:endParaRPr lang="en-US"/>
        </a:p>
      </dgm:t>
    </dgm:pt>
    <dgm:pt modelId="{546973AF-6F26-4E31-8B67-E4E655D4A110}">
      <dgm:prSet phldrT="[Text]" custT="1"/>
      <dgm:spPr/>
      <dgm:t>
        <a:bodyPr lIns="0" tIns="0" rIns="0" bIns="0"/>
        <a:lstStyle/>
        <a:p>
          <a:pPr algn="l"/>
          <a:r>
            <a:rPr lang="en-US" sz="1700" u="none" dirty="0"/>
            <a:t>CPNI customer opt-in </a:t>
          </a:r>
        </a:p>
      </dgm:t>
    </dgm:pt>
    <dgm:pt modelId="{EA6FCCCB-FAED-4A08-8B3E-3A65C5956462}" type="parTrans" cxnId="{9BE24D9C-0D44-4552-851E-9DB68CEC017B}">
      <dgm:prSet/>
      <dgm:spPr/>
      <dgm:t>
        <a:bodyPr/>
        <a:lstStyle/>
        <a:p>
          <a:endParaRPr lang="en-US"/>
        </a:p>
      </dgm:t>
    </dgm:pt>
    <dgm:pt modelId="{651602ED-ECE5-4028-A645-B7D0B14D6A51}" type="sibTrans" cxnId="{9BE24D9C-0D44-4552-851E-9DB68CEC017B}">
      <dgm:prSet/>
      <dgm:spPr/>
      <dgm:t>
        <a:bodyPr/>
        <a:lstStyle/>
        <a:p>
          <a:endParaRPr lang="en-US"/>
        </a:p>
      </dgm:t>
    </dgm:pt>
    <dgm:pt modelId="{CE7D3493-24B4-4DBF-8B1C-88D538DBCF19}" type="pres">
      <dgm:prSet presAssocID="{5B70E186-D320-4B9B-AF60-F06865BB85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8472D1E-CCDD-4DCE-8EAC-36B1104781D2}" type="pres">
      <dgm:prSet presAssocID="{5B70E186-D320-4B9B-AF60-F06865BB8506}" presName="cycle" presStyleCnt="0"/>
      <dgm:spPr/>
    </dgm:pt>
    <dgm:pt modelId="{A8A1E354-2CC6-4598-B74C-F981BE4538F7}" type="pres">
      <dgm:prSet presAssocID="{E3C06D28-DF3F-4EB3-8744-5210C0AFE51D}" presName="nodeFirstNode" presStyleLbl="node1" presStyleIdx="0" presStyleCnt="5" custScaleX="113470" custScaleY="142257" custRadScaleRad="80759" custRadScaleInc="-20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496FE7-1AE6-4D40-9A29-AEC57DF8F026}" type="pres">
      <dgm:prSet presAssocID="{E68F953D-2F9D-4A8D-9F15-E0C1010D3082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051D5CCD-305E-430F-8B04-FB15CCD421B3}" type="pres">
      <dgm:prSet presAssocID="{B3BE70F5-A321-48C5-990E-C410067A2B33}" presName="nodeFollowingNodes" presStyleLbl="node1" presStyleIdx="1" presStyleCnt="5" custScaleX="107148" custScaleY="178535" custRadScaleRad="124290" custRadScaleInc="193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96D879-F54D-4348-A6A8-2A32A2C702AC}" type="pres">
      <dgm:prSet presAssocID="{5B5C37AC-411E-46F9-8A53-9056B2A6C32A}" presName="nodeFollowingNodes" presStyleLbl="node1" presStyleIdx="2" presStyleCnt="5" custScaleX="110090" custScaleY="85340" custRadScaleRad="107243" custRadScaleInc="-159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5F72BE-7C9E-456F-8FB5-D770C5729940}" type="pres">
      <dgm:prSet presAssocID="{5A452A0B-89B9-4B8C-B67A-66B3555BFBF2}" presName="nodeFollowingNodes" presStyleLbl="node1" presStyleIdx="3" presStyleCnt="5" custScaleX="107477" custScaleY="115424" custRadScaleRad="106486" custRadScaleInc="16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AF1226-FD8B-4233-B5E2-2377103840CB}" type="pres">
      <dgm:prSet presAssocID="{17D47EF0-55C2-4995-9988-1226E89EC186}" presName="nodeFollowingNodes" presStyleLbl="node1" presStyleIdx="4" presStyleCnt="5" custScaleX="105857" custScaleY="78269" custRadScaleRad="131193" custRadScaleInc="-113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E24D9C-0D44-4552-851E-9DB68CEC017B}" srcId="{5A452A0B-89B9-4B8C-B67A-66B3555BFBF2}" destId="{546973AF-6F26-4E31-8B67-E4E655D4A110}" srcOrd="0" destOrd="0" parTransId="{EA6FCCCB-FAED-4A08-8B3E-3A65C5956462}" sibTransId="{651602ED-ECE5-4028-A645-B7D0B14D6A51}"/>
    <dgm:cxn modelId="{AF12BC67-6CAF-4B66-AB1C-6E418A1A2815}" type="presOf" srcId="{E68F953D-2F9D-4A8D-9F15-E0C1010D3082}" destId="{C9496FE7-1AE6-4D40-9A29-AEC57DF8F026}" srcOrd="0" destOrd="0" presId="urn:microsoft.com/office/officeart/2005/8/layout/cycle3"/>
    <dgm:cxn modelId="{3345C9C2-5A33-44CB-9EFC-2AAEDD4A7159}" srcId="{B3BE70F5-A321-48C5-990E-C410067A2B33}" destId="{515A928E-15B2-4D86-8C1E-6D284049CD93}" srcOrd="0" destOrd="0" parTransId="{D7763DED-46B9-4EC2-BD87-77B54FE39AE9}" sibTransId="{A5F505CC-2AD6-4F52-803B-B6FFF0222504}"/>
    <dgm:cxn modelId="{28EB499F-2A96-4B35-923E-505B21CC84C7}" srcId="{5B70E186-D320-4B9B-AF60-F06865BB8506}" destId="{5B5C37AC-411E-46F9-8A53-9056B2A6C32A}" srcOrd="2" destOrd="0" parTransId="{AD61F6F9-BACD-409A-BDCE-6ADB16083756}" sibTransId="{95AB218E-8E46-4913-8C9E-164E6F5466C8}"/>
    <dgm:cxn modelId="{0F8B5025-FFFA-44F8-BCB2-58C415601090}" type="presOf" srcId="{A67E2468-8FAF-4CC2-825B-4D5516CDBDEB}" destId="{051D5CCD-305E-430F-8B04-FB15CCD421B3}" srcOrd="0" destOrd="2" presId="urn:microsoft.com/office/officeart/2005/8/layout/cycle3"/>
    <dgm:cxn modelId="{D0067975-3306-480D-832D-D3EAA74D8DCD}" type="presOf" srcId="{2AEF617E-5BB0-445E-845F-723B5B0C622F}" destId="{DBAF1226-FD8B-4233-B5E2-2377103840CB}" srcOrd="0" destOrd="1" presId="urn:microsoft.com/office/officeart/2005/8/layout/cycle3"/>
    <dgm:cxn modelId="{DA94633D-52A6-4C8F-9418-C03C28AFBB92}" type="presOf" srcId="{5A452A0B-89B9-4B8C-B67A-66B3555BFBF2}" destId="{AA5F72BE-7C9E-456F-8FB5-D770C5729940}" srcOrd="0" destOrd="0" presId="urn:microsoft.com/office/officeart/2005/8/layout/cycle3"/>
    <dgm:cxn modelId="{0838E5B6-9DFA-46F3-B80E-F457BF749EEA}" srcId="{E3C06D28-DF3F-4EB3-8744-5210C0AFE51D}" destId="{EED12C53-B08E-43F6-BEED-8F8C46CD7CB4}" srcOrd="1" destOrd="0" parTransId="{ADDE7427-2123-407C-95B6-6F9E900432D1}" sibTransId="{C38B3983-36E0-4BB3-93E3-F079B295CB8F}"/>
    <dgm:cxn modelId="{78E087CF-40B1-41BF-80CB-0549148AA6DD}" type="presOf" srcId="{9740760A-8C81-4809-904F-8A80CE025FEE}" destId="{A8A1E354-2CC6-4598-B74C-F981BE4538F7}" srcOrd="0" destOrd="1" presId="urn:microsoft.com/office/officeart/2005/8/layout/cycle3"/>
    <dgm:cxn modelId="{8ECF98F3-4EAC-47E8-BDB4-D480F6B1A351}" type="presOf" srcId="{8AD97F43-7A61-42E8-AF65-EE10AD3C23EE}" destId="{EB96D879-F54D-4348-A6A8-2A32A2C702AC}" srcOrd="0" destOrd="1" presId="urn:microsoft.com/office/officeart/2005/8/layout/cycle3"/>
    <dgm:cxn modelId="{A43896D9-B17C-4503-867E-AD82D9F9FBFB}" type="presOf" srcId="{5B70E186-D320-4B9B-AF60-F06865BB8506}" destId="{CE7D3493-24B4-4DBF-8B1C-88D538DBCF19}" srcOrd="0" destOrd="0" presId="urn:microsoft.com/office/officeart/2005/8/layout/cycle3"/>
    <dgm:cxn modelId="{2D5904F0-EAD8-4E3E-AE35-5438BD76FC9B}" srcId="{5B5C37AC-411E-46F9-8A53-9056B2A6C32A}" destId="{8AD97F43-7A61-42E8-AF65-EE10AD3C23EE}" srcOrd="0" destOrd="0" parTransId="{465B7C4A-941F-4D86-9576-6B9EA6327389}" sibTransId="{66784B8F-F69A-42AA-B0C7-7F365D4B5CC2}"/>
    <dgm:cxn modelId="{6C70744F-20B5-418F-A9B2-60034EF906B0}" type="presOf" srcId="{6421A9B6-9590-4A32-A55D-C6C6B68A7962}" destId="{051D5CCD-305E-430F-8B04-FB15CCD421B3}" srcOrd="0" destOrd="3" presId="urn:microsoft.com/office/officeart/2005/8/layout/cycle3"/>
    <dgm:cxn modelId="{21EE515F-38C4-4FF6-B726-71731B369DE7}" srcId="{E3C06D28-DF3F-4EB3-8744-5210C0AFE51D}" destId="{15203BBA-01DA-42B2-8BD0-65781DFBD2AB}" srcOrd="3" destOrd="0" parTransId="{932840B7-52DB-4CFD-BB29-BE9C81CD4500}" sibTransId="{8B4577EE-611E-4466-BADB-E120131D5281}"/>
    <dgm:cxn modelId="{6F02C0F0-27EC-43A1-8CAE-D0B0E95725AF}" type="presOf" srcId="{15203BBA-01DA-42B2-8BD0-65781DFBD2AB}" destId="{A8A1E354-2CC6-4598-B74C-F981BE4538F7}" srcOrd="0" destOrd="4" presId="urn:microsoft.com/office/officeart/2005/8/layout/cycle3"/>
    <dgm:cxn modelId="{E0888B6E-80DC-475C-AAF9-BBF2D90D5100}" type="presOf" srcId="{515A928E-15B2-4D86-8C1E-6D284049CD93}" destId="{051D5CCD-305E-430F-8B04-FB15CCD421B3}" srcOrd="0" destOrd="1" presId="urn:microsoft.com/office/officeart/2005/8/layout/cycle3"/>
    <dgm:cxn modelId="{3EA3CB8E-4A5C-438E-B439-2BAB68FD11F1}" type="presOf" srcId="{D1146068-87FC-441E-854C-E68998DE15A8}" destId="{A8A1E354-2CC6-4598-B74C-F981BE4538F7}" srcOrd="0" destOrd="3" presId="urn:microsoft.com/office/officeart/2005/8/layout/cycle3"/>
    <dgm:cxn modelId="{9806B949-E4D7-4E5E-BF2F-F8EDDAD53231}" type="presOf" srcId="{546973AF-6F26-4E31-8B67-E4E655D4A110}" destId="{AA5F72BE-7C9E-456F-8FB5-D770C5729940}" srcOrd="0" destOrd="1" presId="urn:microsoft.com/office/officeart/2005/8/layout/cycle3"/>
    <dgm:cxn modelId="{ADDFA657-5DD1-4F57-99B2-ABEFD9F62016}" srcId="{5A452A0B-89B9-4B8C-B67A-66B3555BFBF2}" destId="{18D19F55-D835-4D40-B193-79B07151908D}" srcOrd="1" destOrd="0" parTransId="{377DE67C-EE38-44EF-8E30-74BB3EABABEE}" sibTransId="{BDBA131B-8BE6-4EFF-8B32-86A7615B9D6B}"/>
    <dgm:cxn modelId="{73291244-0318-44F9-8AA8-5F9634B66104}" type="presOf" srcId="{17D47EF0-55C2-4995-9988-1226E89EC186}" destId="{DBAF1226-FD8B-4233-B5E2-2377103840CB}" srcOrd="0" destOrd="0" presId="urn:microsoft.com/office/officeart/2005/8/layout/cycle3"/>
    <dgm:cxn modelId="{CC364E1C-10CB-407E-B2EB-1598A396067F}" type="presOf" srcId="{E3C06D28-DF3F-4EB3-8744-5210C0AFE51D}" destId="{A8A1E354-2CC6-4598-B74C-F981BE4538F7}" srcOrd="0" destOrd="0" presId="urn:microsoft.com/office/officeart/2005/8/layout/cycle3"/>
    <dgm:cxn modelId="{4A8BC160-CF2E-423C-A4AB-ACE1612C0C1F}" type="presOf" srcId="{B3BE70F5-A321-48C5-990E-C410067A2B33}" destId="{051D5CCD-305E-430F-8B04-FB15CCD421B3}" srcOrd="0" destOrd="0" presId="urn:microsoft.com/office/officeart/2005/8/layout/cycle3"/>
    <dgm:cxn modelId="{E24C1C39-9D26-4801-B42F-5EF9DD84A9BB}" type="presOf" srcId="{9F0DD842-8907-4400-8AEE-ADB3D91564D8}" destId="{051D5CCD-305E-430F-8B04-FB15CCD421B3}" srcOrd="0" destOrd="4" presId="urn:microsoft.com/office/officeart/2005/8/layout/cycle3"/>
    <dgm:cxn modelId="{67496B72-3139-4F0D-BA26-E568BA93283E}" srcId="{5B70E186-D320-4B9B-AF60-F06865BB8506}" destId="{5A452A0B-89B9-4B8C-B67A-66B3555BFBF2}" srcOrd="3" destOrd="0" parTransId="{BB46254D-7C1D-479F-966A-D296AE62047F}" sibTransId="{C65D93F2-35C6-42C2-8691-E89C6799D3CF}"/>
    <dgm:cxn modelId="{3788D4FD-DCAB-4B37-9097-4BFAD151DA06}" type="presOf" srcId="{5B5C37AC-411E-46F9-8A53-9056B2A6C32A}" destId="{EB96D879-F54D-4348-A6A8-2A32A2C702AC}" srcOrd="0" destOrd="0" presId="urn:microsoft.com/office/officeart/2005/8/layout/cycle3"/>
    <dgm:cxn modelId="{A4643A1B-CABC-48FC-B66F-FBBF2A13C68A}" srcId="{17D47EF0-55C2-4995-9988-1226E89EC186}" destId="{2AEF617E-5BB0-445E-845F-723B5B0C622F}" srcOrd="0" destOrd="0" parTransId="{53998E0E-5994-4BEF-A9B7-61EA7958D538}" sibTransId="{9031EF4C-3B64-452C-8209-8BBFD26B10EC}"/>
    <dgm:cxn modelId="{4149A383-3E50-4890-8E62-49469ABE8A75}" srcId="{E3C06D28-DF3F-4EB3-8744-5210C0AFE51D}" destId="{D1146068-87FC-441E-854C-E68998DE15A8}" srcOrd="2" destOrd="0" parTransId="{6A8DAD5F-CCA0-44C6-836D-2CD14BE39CA3}" sibTransId="{0AE1D480-2638-46E9-B8D5-714E28F4E0D5}"/>
    <dgm:cxn modelId="{7143E398-1E73-494A-BB43-3AC6DBD93BFE}" srcId="{5B70E186-D320-4B9B-AF60-F06865BB8506}" destId="{B3BE70F5-A321-48C5-990E-C410067A2B33}" srcOrd="1" destOrd="0" parTransId="{852FACFB-DC16-4908-9F2C-D277AEC207E7}" sibTransId="{22C14B96-EDC0-4FA4-A634-181B3C9491D3}"/>
    <dgm:cxn modelId="{D7FFAA66-4074-4F7A-9D78-7CC4F3C2956B}" srcId="{B3BE70F5-A321-48C5-990E-C410067A2B33}" destId="{A67E2468-8FAF-4CC2-825B-4D5516CDBDEB}" srcOrd="1" destOrd="0" parTransId="{97033E26-2181-414F-8DB3-FBEC98EA0297}" sibTransId="{CC67FA8B-DD90-4611-90FF-8676858FEF99}"/>
    <dgm:cxn modelId="{920A6E25-C3DF-4BA8-834F-0FBE9CC373F7}" type="presOf" srcId="{EED12C53-B08E-43F6-BEED-8F8C46CD7CB4}" destId="{A8A1E354-2CC6-4598-B74C-F981BE4538F7}" srcOrd="0" destOrd="2" presId="urn:microsoft.com/office/officeart/2005/8/layout/cycle3"/>
    <dgm:cxn modelId="{D60ED490-5C33-4B81-AB35-726339B7C058}" type="presOf" srcId="{18D19F55-D835-4D40-B193-79B07151908D}" destId="{AA5F72BE-7C9E-456F-8FB5-D770C5729940}" srcOrd="0" destOrd="2" presId="urn:microsoft.com/office/officeart/2005/8/layout/cycle3"/>
    <dgm:cxn modelId="{694DE09B-6202-4ED6-930B-ED6524EE4AE5}" srcId="{5B70E186-D320-4B9B-AF60-F06865BB8506}" destId="{E3C06D28-DF3F-4EB3-8744-5210C0AFE51D}" srcOrd="0" destOrd="0" parTransId="{1F5136FE-BD30-4BC5-B642-1B25697753CF}" sibTransId="{E68F953D-2F9D-4A8D-9F15-E0C1010D3082}"/>
    <dgm:cxn modelId="{9A0E082F-3983-42F0-84E6-9691AF503B18}" srcId="{B3BE70F5-A321-48C5-990E-C410067A2B33}" destId="{9F0DD842-8907-4400-8AEE-ADB3D91564D8}" srcOrd="3" destOrd="0" parTransId="{22E58E4A-C1FA-4801-AD3D-484A00D8FEE1}" sibTransId="{84C750DA-C3CC-4C55-86E7-61ABAF1B0D79}"/>
    <dgm:cxn modelId="{1E4C182F-7BEE-4502-9AFC-7084A32E290C}" srcId="{E3C06D28-DF3F-4EB3-8744-5210C0AFE51D}" destId="{9740760A-8C81-4809-904F-8A80CE025FEE}" srcOrd="0" destOrd="0" parTransId="{262A1B31-389D-48D1-9EAE-FF6813FB13BC}" sibTransId="{26033FF9-408C-4918-8399-B372A3174593}"/>
    <dgm:cxn modelId="{48BC5693-0647-4923-A416-C00377E018ED}" srcId="{5B70E186-D320-4B9B-AF60-F06865BB8506}" destId="{17D47EF0-55C2-4995-9988-1226E89EC186}" srcOrd="4" destOrd="0" parTransId="{64B34B62-6786-41E8-AFC4-C54182DA33C9}" sibTransId="{B657822A-0510-4131-A8C0-40B02C4CC401}"/>
    <dgm:cxn modelId="{AA33704C-5ADA-4AD8-B4B0-5BB204B6A4EA}" srcId="{B3BE70F5-A321-48C5-990E-C410067A2B33}" destId="{6421A9B6-9590-4A32-A55D-C6C6B68A7962}" srcOrd="2" destOrd="0" parTransId="{2C4A9FC4-90A5-4AC8-85A5-F53611E59C16}" sibTransId="{FC2B930C-8A47-4368-83A7-5A30FCECA04F}"/>
    <dgm:cxn modelId="{30D9CEE2-43A4-4094-9037-87BBAB28E708}" type="presParOf" srcId="{CE7D3493-24B4-4DBF-8B1C-88D538DBCF19}" destId="{68472D1E-CCDD-4DCE-8EAC-36B1104781D2}" srcOrd="0" destOrd="0" presId="urn:microsoft.com/office/officeart/2005/8/layout/cycle3"/>
    <dgm:cxn modelId="{59EE5098-B6E7-43F6-8AF0-5F0651F174F6}" type="presParOf" srcId="{68472D1E-CCDD-4DCE-8EAC-36B1104781D2}" destId="{A8A1E354-2CC6-4598-B74C-F981BE4538F7}" srcOrd="0" destOrd="0" presId="urn:microsoft.com/office/officeart/2005/8/layout/cycle3"/>
    <dgm:cxn modelId="{1A427D5C-A8A6-4307-83E8-842B4C4C9180}" type="presParOf" srcId="{68472D1E-CCDD-4DCE-8EAC-36B1104781D2}" destId="{C9496FE7-1AE6-4D40-9A29-AEC57DF8F026}" srcOrd="1" destOrd="0" presId="urn:microsoft.com/office/officeart/2005/8/layout/cycle3"/>
    <dgm:cxn modelId="{DDD49B45-B533-4E6D-B7CE-6E785D2BDCFB}" type="presParOf" srcId="{68472D1E-CCDD-4DCE-8EAC-36B1104781D2}" destId="{051D5CCD-305E-430F-8B04-FB15CCD421B3}" srcOrd="2" destOrd="0" presId="urn:microsoft.com/office/officeart/2005/8/layout/cycle3"/>
    <dgm:cxn modelId="{2153026E-6B36-4D98-8D00-502A5D983303}" type="presParOf" srcId="{68472D1E-CCDD-4DCE-8EAC-36B1104781D2}" destId="{EB96D879-F54D-4348-A6A8-2A32A2C702AC}" srcOrd="3" destOrd="0" presId="urn:microsoft.com/office/officeart/2005/8/layout/cycle3"/>
    <dgm:cxn modelId="{3CC4AC00-5520-4EB4-B98E-2C6D61F21FA1}" type="presParOf" srcId="{68472D1E-CCDD-4DCE-8EAC-36B1104781D2}" destId="{AA5F72BE-7C9E-456F-8FB5-D770C5729940}" srcOrd="4" destOrd="0" presId="urn:microsoft.com/office/officeart/2005/8/layout/cycle3"/>
    <dgm:cxn modelId="{A3804F90-2B41-49E2-9D7A-F1684A217141}" type="presParOf" srcId="{68472D1E-CCDD-4DCE-8EAC-36B1104781D2}" destId="{DBAF1226-FD8B-4233-B5E2-2377103840CB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70E186-D320-4B9B-AF60-F06865BB8506}" type="doc">
      <dgm:prSet loTypeId="urn:microsoft.com/office/officeart/2005/8/layout/cycle3" loCatId="cycle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15A928E-15B2-4D86-8C1E-6D284049CD93}">
      <dgm:prSet phldrT="[Text]" custT="1"/>
      <dgm:spPr/>
      <dgm:t>
        <a:bodyPr lIns="0" tIns="0" rIns="0" bIns="0"/>
        <a:lstStyle/>
        <a:p>
          <a:pPr algn="ctr"/>
          <a:endParaRPr lang="en-US" sz="100" u="sng" dirty="0"/>
        </a:p>
      </dgm:t>
    </dgm:pt>
    <dgm:pt modelId="{D7763DED-46B9-4EC2-BD87-77B54FE39AE9}" type="parTrans" cxnId="{3345C9C2-5A33-44CB-9EFC-2AAEDD4A7159}">
      <dgm:prSet/>
      <dgm:spPr/>
      <dgm:t>
        <a:bodyPr/>
        <a:lstStyle/>
        <a:p>
          <a:endParaRPr lang="en-US"/>
        </a:p>
      </dgm:t>
    </dgm:pt>
    <dgm:pt modelId="{A5F505CC-2AD6-4F52-803B-B6FFF0222504}" type="sibTrans" cxnId="{3345C9C2-5A33-44CB-9EFC-2AAEDD4A7159}">
      <dgm:prSet/>
      <dgm:spPr/>
      <dgm:t>
        <a:bodyPr/>
        <a:lstStyle/>
        <a:p>
          <a:endParaRPr lang="en-US"/>
        </a:p>
      </dgm:t>
    </dgm:pt>
    <dgm:pt modelId="{88B6085E-20FD-4B3F-B45A-A76D72100031}">
      <dgm:prSet phldrT="[Text]" custT="1"/>
      <dgm:spPr/>
      <dgm:t>
        <a:bodyPr lIns="0" tIns="0" rIns="0" bIns="0"/>
        <a:lstStyle/>
        <a:p>
          <a:pPr algn="ctr"/>
          <a:endParaRPr lang="en-US" sz="300" u="sng" dirty="0"/>
        </a:p>
      </dgm:t>
    </dgm:pt>
    <dgm:pt modelId="{4434A9FA-E9AD-4CDF-93D1-C164C0A8FDA3}" type="parTrans" cxnId="{E27A51CA-BD2C-4D59-9848-F5837EB4E4E6}">
      <dgm:prSet/>
      <dgm:spPr/>
      <dgm:t>
        <a:bodyPr/>
        <a:lstStyle/>
        <a:p>
          <a:endParaRPr lang="en-US"/>
        </a:p>
      </dgm:t>
    </dgm:pt>
    <dgm:pt modelId="{E529DE6B-1D87-4B5F-81AE-BB3D7B4CE494}" type="sibTrans" cxnId="{E27A51CA-BD2C-4D59-9848-F5837EB4E4E6}">
      <dgm:prSet/>
      <dgm:spPr/>
      <dgm:t>
        <a:bodyPr/>
        <a:lstStyle/>
        <a:p>
          <a:endParaRPr lang="en-US"/>
        </a:p>
      </dgm:t>
    </dgm:pt>
    <dgm:pt modelId="{529F6DCD-B006-40B6-8A17-BD154CB5E831}">
      <dgm:prSet phldrT="[Text]" custT="1"/>
      <dgm:spPr/>
      <dgm:t>
        <a:bodyPr lIns="0" tIns="0" rIns="0" bIns="0"/>
        <a:lstStyle/>
        <a:p>
          <a:pPr algn="ctr"/>
          <a:endParaRPr lang="en-US" sz="400" u="sng" dirty="0"/>
        </a:p>
      </dgm:t>
    </dgm:pt>
    <dgm:pt modelId="{42BD657A-7654-4555-9D6F-B4923FEF603D}" type="parTrans" cxnId="{E3B91919-57C1-4483-A0B5-D4D94D2BE0AC}">
      <dgm:prSet/>
      <dgm:spPr/>
      <dgm:t>
        <a:bodyPr/>
        <a:lstStyle/>
        <a:p>
          <a:endParaRPr lang="en-US"/>
        </a:p>
      </dgm:t>
    </dgm:pt>
    <dgm:pt modelId="{CB8849D9-17FD-4147-B266-1BB5BB75C034}" type="sibTrans" cxnId="{E3B91919-57C1-4483-A0B5-D4D94D2BE0AC}">
      <dgm:prSet/>
      <dgm:spPr/>
      <dgm:t>
        <a:bodyPr/>
        <a:lstStyle/>
        <a:p>
          <a:endParaRPr lang="en-US"/>
        </a:p>
      </dgm:t>
    </dgm:pt>
    <dgm:pt modelId="{811ED9EB-CA45-4FC6-8EE6-93A594073C96}">
      <dgm:prSet phldrT="[Text]" custT="1"/>
      <dgm:spPr/>
      <dgm:t>
        <a:bodyPr lIns="0" tIns="0" rIns="0" bIns="0"/>
        <a:lstStyle/>
        <a:p>
          <a:pPr algn="ctr"/>
          <a:endParaRPr lang="en-US" sz="200" u="sng" dirty="0"/>
        </a:p>
      </dgm:t>
    </dgm:pt>
    <dgm:pt modelId="{A55E43D8-DACD-42D9-98F5-9322FF611886}" type="parTrans" cxnId="{1F901F34-764D-4503-A83E-516A5E1A8C57}">
      <dgm:prSet/>
      <dgm:spPr/>
      <dgm:t>
        <a:bodyPr/>
        <a:lstStyle/>
        <a:p>
          <a:endParaRPr lang="en-US"/>
        </a:p>
      </dgm:t>
    </dgm:pt>
    <dgm:pt modelId="{A77010AC-7EDB-4B03-9B6B-AAF725EF5F41}" type="sibTrans" cxnId="{1F901F34-764D-4503-A83E-516A5E1A8C57}">
      <dgm:prSet/>
      <dgm:spPr/>
      <dgm:t>
        <a:bodyPr/>
        <a:lstStyle/>
        <a:p>
          <a:endParaRPr lang="en-US"/>
        </a:p>
      </dgm:t>
    </dgm:pt>
    <dgm:pt modelId="{FC9EFEFC-1D78-4F49-B826-7D18A310E56A}">
      <dgm:prSet custT="1"/>
      <dgm:spPr/>
      <dgm:t>
        <a:bodyPr/>
        <a:lstStyle/>
        <a:p>
          <a:pPr algn="l"/>
          <a:r>
            <a:rPr lang="en-US" sz="1700" dirty="0"/>
            <a:t>Subject may access and correct info</a:t>
          </a:r>
        </a:p>
      </dgm:t>
    </dgm:pt>
    <dgm:pt modelId="{82443FBD-6FAD-4358-9749-B8868778AB49}" type="parTrans" cxnId="{CA199CA5-F3B5-4FCA-A958-7DF3EEB45016}">
      <dgm:prSet/>
      <dgm:spPr/>
      <dgm:t>
        <a:bodyPr/>
        <a:lstStyle/>
        <a:p>
          <a:endParaRPr lang="en-US"/>
        </a:p>
      </dgm:t>
    </dgm:pt>
    <dgm:pt modelId="{98670129-8CBA-40F8-8CE9-BA538928DA0F}" type="sibTrans" cxnId="{CA199CA5-F3B5-4FCA-A958-7DF3EEB45016}">
      <dgm:prSet/>
      <dgm:spPr/>
      <dgm:t>
        <a:bodyPr/>
        <a:lstStyle/>
        <a:p>
          <a:endParaRPr lang="en-US"/>
        </a:p>
      </dgm:t>
    </dgm:pt>
    <dgm:pt modelId="{BEF8C25B-2D01-4D0E-AA83-E9EFE8D01139}">
      <dgm:prSet phldrT="[Text]" custT="1"/>
      <dgm:spPr/>
      <dgm:t>
        <a:bodyPr lIns="0" tIns="0" rIns="0" bIns="0"/>
        <a:lstStyle/>
        <a:p>
          <a:pPr algn="l"/>
          <a:r>
            <a:rPr lang="en-US" sz="1700" dirty="0"/>
            <a:t>No mandated genetic testing w/o symptoms</a:t>
          </a:r>
        </a:p>
      </dgm:t>
    </dgm:pt>
    <dgm:pt modelId="{9A773761-A3F7-489F-8157-F3E94670A6F1}" type="parTrans" cxnId="{0CBC2C37-D67B-4968-9A8A-0C7408D3C892}">
      <dgm:prSet/>
      <dgm:spPr/>
      <dgm:t>
        <a:bodyPr/>
        <a:lstStyle/>
        <a:p>
          <a:endParaRPr lang="en-US"/>
        </a:p>
      </dgm:t>
    </dgm:pt>
    <dgm:pt modelId="{504602DF-8499-4BF3-8C1B-C35A65F54374}" type="sibTrans" cxnId="{0CBC2C37-D67B-4968-9A8A-0C7408D3C892}">
      <dgm:prSet/>
      <dgm:spPr/>
      <dgm:t>
        <a:bodyPr/>
        <a:lstStyle/>
        <a:p>
          <a:endParaRPr lang="en-US"/>
        </a:p>
      </dgm:t>
    </dgm:pt>
    <dgm:pt modelId="{57E88C27-5C51-4B23-9286-ADA32B15028A}">
      <dgm:prSet custT="1"/>
      <dgm:spPr/>
      <dgm:t>
        <a:bodyPr/>
        <a:lstStyle/>
        <a:p>
          <a:pPr algn="l"/>
          <a:r>
            <a:rPr lang="en-US" sz="1700" dirty="0"/>
            <a:t>May not use genetic testing or family history to make employment decisions, adjust insurance premiums, exclude from coverage</a:t>
          </a:r>
        </a:p>
      </dgm:t>
    </dgm:pt>
    <dgm:pt modelId="{2A6A14EE-0A0D-4BE9-A186-D5C5D1ECF84A}" type="parTrans" cxnId="{FCC262D5-D681-45D8-A256-9FAEDC24EF70}">
      <dgm:prSet/>
      <dgm:spPr/>
      <dgm:t>
        <a:bodyPr/>
        <a:lstStyle/>
        <a:p>
          <a:endParaRPr lang="en-US"/>
        </a:p>
      </dgm:t>
    </dgm:pt>
    <dgm:pt modelId="{5AF1970F-64C1-4071-B2D8-F629B7E4CBD3}" type="sibTrans" cxnId="{FCC262D5-D681-45D8-A256-9FAEDC24EF70}">
      <dgm:prSet/>
      <dgm:spPr/>
      <dgm:t>
        <a:bodyPr/>
        <a:lstStyle/>
        <a:p>
          <a:endParaRPr lang="en-US"/>
        </a:p>
      </dgm:t>
    </dgm:pt>
    <dgm:pt modelId="{CE8CFCE6-2947-4974-9E0F-CE03BDB7061A}">
      <dgm:prSet custT="1"/>
      <dgm:spPr/>
      <dgm:t>
        <a:bodyPr/>
        <a:lstStyle/>
        <a:p>
          <a:pPr algn="l"/>
          <a:r>
            <a:rPr lang="en-US" sz="1700" dirty="0"/>
            <a:t>Protect against unauthorized disclosure</a:t>
          </a:r>
        </a:p>
      </dgm:t>
    </dgm:pt>
    <dgm:pt modelId="{55D9C9B2-99F8-4C8A-93E0-DBF80786E218}" type="parTrans" cxnId="{DD3C0F6A-8922-4DC7-9BCF-9AF590878D05}">
      <dgm:prSet/>
      <dgm:spPr/>
      <dgm:t>
        <a:bodyPr/>
        <a:lstStyle/>
        <a:p>
          <a:endParaRPr lang="en-US"/>
        </a:p>
      </dgm:t>
    </dgm:pt>
    <dgm:pt modelId="{A8A0D809-5E53-4F6A-AF93-188369F29999}" type="sibTrans" cxnId="{DD3C0F6A-8922-4DC7-9BCF-9AF590878D05}">
      <dgm:prSet/>
      <dgm:spPr/>
      <dgm:t>
        <a:bodyPr/>
        <a:lstStyle/>
        <a:p>
          <a:endParaRPr lang="en-US"/>
        </a:p>
      </dgm:t>
    </dgm:pt>
    <dgm:pt modelId="{AFBCA3D4-702B-40C7-B6C3-04423F8CC21D}">
      <dgm:prSet custT="1"/>
      <dgm:spPr/>
      <dgm:t>
        <a:bodyPr/>
        <a:lstStyle/>
        <a:p>
          <a:pPr algn="l"/>
          <a:r>
            <a:rPr lang="en-US" sz="1700" dirty="0"/>
            <a:t>Limit to essential healthcare purposes</a:t>
          </a:r>
        </a:p>
      </dgm:t>
    </dgm:pt>
    <dgm:pt modelId="{A8D8C884-2A16-47A9-B7A2-8C0B6FAF565A}" type="parTrans" cxnId="{D4EDB3CA-D42A-45C8-96D2-68BA1B4DE037}">
      <dgm:prSet/>
      <dgm:spPr/>
      <dgm:t>
        <a:bodyPr/>
        <a:lstStyle/>
        <a:p>
          <a:endParaRPr lang="en-US"/>
        </a:p>
      </dgm:t>
    </dgm:pt>
    <dgm:pt modelId="{21B90870-1861-4FC5-B1B7-BA39E88938D1}" type="sibTrans" cxnId="{D4EDB3CA-D42A-45C8-96D2-68BA1B4DE037}">
      <dgm:prSet/>
      <dgm:spPr/>
      <dgm:t>
        <a:bodyPr/>
        <a:lstStyle/>
        <a:p>
          <a:endParaRPr lang="en-US"/>
        </a:p>
      </dgm:t>
    </dgm:pt>
    <dgm:pt modelId="{95515C95-02B0-43BF-87D0-CD89CC8008A3}">
      <dgm:prSet phldrT="[Text]" custT="1"/>
      <dgm:spPr/>
      <dgm:t>
        <a:bodyPr/>
        <a:lstStyle/>
        <a:p>
          <a:pPr algn="l"/>
          <a:r>
            <a:rPr lang="en-US" sz="1700" dirty="0"/>
            <a:t>Protect against unauthorized disclosure</a:t>
          </a:r>
        </a:p>
      </dgm:t>
    </dgm:pt>
    <dgm:pt modelId="{0A8FD63E-56E8-4863-B51F-2241982B0801}" type="parTrans" cxnId="{4A317058-7492-42D8-BA48-BE011F5CF8EF}">
      <dgm:prSet/>
      <dgm:spPr/>
      <dgm:t>
        <a:bodyPr/>
        <a:lstStyle/>
        <a:p>
          <a:endParaRPr lang="en-US"/>
        </a:p>
      </dgm:t>
    </dgm:pt>
    <dgm:pt modelId="{29A02FF2-65F9-4AF6-9EA1-ECF20F767E79}" type="sibTrans" cxnId="{4A317058-7492-42D8-BA48-BE011F5CF8EF}">
      <dgm:prSet/>
      <dgm:spPr/>
      <dgm:t>
        <a:bodyPr/>
        <a:lstStyle/>
        <a:p>
          <a:endParaRPr lang="en-US"/>
        </a:p>
      </dgm:t>
    </dgm:pt>
    <dgm:pt modelId="{2C741091-C8E2-418B-97C6-C85D9C72DE2E}">
      <dgm:prSet phldrT="[Text]" custT="1"/>
      <dgm:spPr/>
      <dgm:t>
        <a:bodyPr/>
        <a:lstStyle/>
        <a:p>
          <a:pPr algn="l"/>
          <a:r>
            <a:rPr lang="en-US" sz="1700" dirty="0"/>
            <a:t>Genetic info must be isolated in confidential employee records</a:t>
          </a:r>
        </a:p>
      </dgm:t>
    </dgm:pt>
    <dgm:pt modelId="{F1F86310-46D7-47FF-B5DA-19E66B67F7AA}" type="parTrans" cxnId="{886138FF-F538-44B8-B36D-4DF42C8F0D61}">
      <dgm:prSet/>
      <dgm:spPr/>
      <dgm:t>
        <a:bodyPr/>
        <a:lstStyle/>
        <a:p>
          <a:endParaRPr lang="en-US"/>
        </a:p>
      </dgm:t>
    </dgm:pt>
    <dgm:pt modelId="{C7220A20-7C8C-423E-B76F-1DC180BC21FE}" type="sibTrans" cxnId="{886138FF-F538-44B8-B36D-4DF42C8F0D61}">
      <dgm:prSet/>
      <dgm:spPr/>
      <dgm:t>
        <a:bodyPr/>
        <a:lstStyle/>
        <a:p>
          <a:endParaRPr lang="en-US"/>
        </a:p>
      </dgm:t>
    </dgm:pt>
    <dgm:pt modelId="{619F748C-9158-465C-B06C-AE2BD79910CE}">
      <dgm:prSet phldrT="[Text]" custT="1"/>
      <dgm:spPr/>
      <dgm:t>
        <a:bodyPr lIns="0" tIns="0" rIns="0" bIns="0"/>
        <a:lstStyle/>
        <a:p>
          <a:pPr algn="ctr"/>
          <a:endParaRPr lang="en-US" sz="100" u="sng" dirty="0"/>
        </a:p>
      </dgm:t>
    </dgm:pt>
    <dgm:pt modelId="{13E6243D-E009-4DDC-9A45-6FE5AB393627}" type="sibTrans" cxnId="{80A9EFB8-26BB-43F4-9F60-452FBB303ED0}">
      <dgm:prSet/>
      <dgm:spPr/>
      <dgm:t>
        <a:bodyPr/>
        <a:lstStyle/>
        <a:p>
          <a:endParaRPr lang="en-US"/>
        </a:p>
      </dgm:t>
    </dgm:pt>
    <dgm:pt modelId="{766A85F0-8169-4675-AE43-7A4E809D6D56}" type="parTrans" cxnId="{80A9EFB8-26BB-43F4-9F60-452FBB303ED0}">
      <dgm:prSet/>
      <dgm:spPr/>
      <dgm:t>
        <a:bodyPr/>
        <a:lstStyle/>
        <a:p>
          <a:endParaRPr lang="en-US"/>
        </a:p>
      </dgm:t>
    </dgm:pt>
    <dgm:pt modelId="{C76ECF96-D96B-4E2F-88BB-A238F138F3FB}">
      <dgm:prSet custT="1"/>
      <dgm:spPr/>
      <dgm:t>
        <a:bodyPr/>
        <a:lstStyle/>
        <a:p>
          <a:pPr algn="l"/>
          <a:r>
            <a:rPr lang="en-US" sz="1700" dirty="0"/>
            <a:t>Notice of breach of unsecured PHI</a:t>
          </a:r>
        </a:p>
      </dgm:t>
    </dgm:pt>
    <dgm:pt modelId="{1C8A6EC1-1AFB-4394-8660-08DE8A29ABB7}" type="parTrans" cxnId="{1A3E5B40-4C92-400A-A571-6211AA04EDDC}">
      <dgm:prSet/>
      <dgm:spPr/>
      <dgm:t>
        <a:bodyPr/>
        <a:lstStyle/>
        <a:p>
          <a:endParaRPr lang="en-US"/>
        </a:p>
      </dgm:t>
    </dgm:pt>
    <dgm:pt modelId="{2454E90A-CA40-407B-9969-47A5ADAE68E5}" type="sibTrans" cxnId="{1A3E5B40-4C92-400A-A571-6211AA04EDDC}">
      <dgm:prSet/>
      <dgm:spPr/>
      <dgm:t>
        <a:bodyPr/>
        <a:lstStyle/>
        <a:p>
          <a:endParaRPr lang="en-US"/>
        </a:p>
      </dgm:t>
    </dgm:pt>
    <dgm:pt modelId="{AD886D08-9B4B-4552-89E4-A5DA4A42E433}">
      <dgm:prSet phldrT="[Text]" custT="1"/>
      <dgm:spPr/>
      <dgm:t>
        <a:bodyPr lIns="0" tIns="0" rIns="0" bIns="0"/>
        <a:lstStyle/>
        <a:p>
          <a:pPr algn="l"/>
          <a:r>
            <a:rPr lang="en-US" sz="1700" u="none" dirty="0"/>
            <a:t>Purge or destroy electronic media consistent with NIST guidelines for media sanitization</a:t>
          </a:r>
        </a:p>
      </dgm:t>
    </dgm:pt>
    <dgm:pt modelId="{D4C19CD6-090F-46F5-AAC8-664F32C4E1B9}" type="parTrans" cxnId="{6B0DB946-26EE-478A-A608-1AD93B3A0C1A}">
      <dgm:prSet/>
      <dgm:spPr/>
      <dgm:t>
        <a:bodyPr/>
        <a:lstStyle/>
        <a:p>
          <a:endParaRPr lang="en-US"/>
        </a:p>
      </dgm:t>
    </dgm:pt>
    <dgm:pt modelId="{5DABF3BE-F98E-4F54-BE4B-B15BD1A06EDD}" type="sibTrans" cxnId="{6B0DB946-26EE-478A-A608-1AD93B3A0C1A}">
      <dgm:prSet/>
      <dgm:spPr/>
      <dgm:t>
        <a:bodyPr/>
        <a:lstStyle/>
        <a:p>
          <a:endParaRPr lang="en-US"/>
        </a:p>
      </dgm:t>
    </dgm:pt>
    <dgm:pt modelId="{B714E1D1-646C-40AD-9364-830028A37981}">
      <dgm:prSet phldrT="[Text]" custT="1"/>
      <dgm:spPr/>
      <dgm:t>
        <a:bodyPr lIns="0" tIns="0" rIns="0" bIns="0"/>
        <a:lstStyle/>
        <a:p>
          <a:pPr algn="l"/>
          <a:r>
            <a:rPr lang="en-US" sz="1700" u="none" dirty="0"/>
            <a:t>Shred or destroy physical media so PHI cannot be read or reconstructed</a:t>
          </a:r>
        </a:p>
      </dgm:t>
    </dgm:pt>
    <dgm:pt modelId="{D204047A-42D5-4DDC-B8E0-D11AC340C698}" type="sibTrans" cxnId="{F775FD59-C240-4452-A707-E79F58904474}">
      <dgm:prSet/>
      <dgm:spPr/>
      <dgm:t>
        <a:bodyPr/>
        <a:lstStyle/>
        <a:p>
          <a:endParaRPr lang="en-US"/>
        </a:p>
      </dgm:t>
    </dgm:pt>
    <dgm:pt modelId="{27C9BB78-BF16-4059-8B49-357A8FA06D75}" type="parTrans" cxnId="{F775FD59-C240-4452-A707-E79F58904474}">
      <dgm:prSet/>
      <dgm:spPr/>
      <dgm:t>
        <a:bodyPr/>
        <a:lstStyle/>
        <a:p>
          <a:endParaRPr lang="en-US"/>
        </a:p>
      </dgm:t>
    </dgm:pt>
    <dgm:pt modelId="{332486DD-257D-4B3A-93D1-F924264FC295}">
      <dgm:prSet phldrT="[Text]" custT="1"/>
      <dgm:spPr/>
      <dgm:t>
        <a:bodyPr lIns="0" tIns="0" rIns="0" bIns="0"/>
        <a:lstStyle/>
        <a:p>
          <a:pPr algn="l"/>
          <a:r>
            <a:rPr lang="en-US" sz="1700" dirty="0"/>
            <a:t>Opt-in where not essential to healthcare</a:t>
          </a:r>
          <a:endParaRPr lang="en-US" sz="1200" dirty="0"/>
        </a:p>
      </dgm:t>
    </dgm:pt>
    <dgm:pt modelId="{C50E0015-D0F4-4639-A0CF-2DB2B150B4AE}" type="parTrans" cxnId="{F685DF36-C05E-40C4-8FF8-A8F15BB1BFC1}">
      <dgm:prSet/>
      <dgm:spPr/>
      <dgm:t>
        <a:bodyPr/>
        <a:lstStyle/>
        <a:p>
          <a:endParaRPr lang="en-US"/>
        </a:p>
      </dgm:t>
    </dgm:pt>
    <dgm:pt modelId="{102C7244-F458-42E0-ABB6-C1E73B81A548}" type="sibTrans" cxnId="{F685DF36-C05E-40C4-8FF8-A8F15BB1BFC1}">
      <dgm:prSet/>
      <dgm:spPr/>
      <dgm:t>
        <a:bodyPr/>
        <a:lstStyle/>
        <a:p>
          <a:endParaRPr lang="en-US"/>
        </a:p>
      </dgm:t>
    </dgm:pt>
    <dgm:pt modelId="{CE7D3493-24B4-4DBF-8B1C-88D538DBCF19}" type="pres">
      <dgm:prSet presAssocID="{5B70E186-D320-4B9B-AF60-F06865BB85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8472D1E-CCDD-4DCE-8EAC-36B1104781D2}" type="pres">
      <dgm:prSet presAssocID="{5B70E186-D320-4B9B-AF60-F06865BB8506}" presName="cycle" presStyleCnt="0"/>
      <dgm:spPr/>
    </dgm:pt>
    <dgm:pt modelId="{2343781A-D0C4-47D1-B479-6904600E44B8}" type="pres">
      <dgm:prSet presAssocID="{619F748C-9158-465C-B06C-AE2BD79910CE}" presName="nodeFirstNode" presStyleLbl="node1" presStyleIdx="0" presStyleCnt="5" custScaleX="106283" custScaleY="88320" custRadScaleRad="80104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B4709-0F21-4DE8-8C9C-D2D17FA00E27}" type="pres">
      <dgm:prSet presAssocID="{13E6243D-E009-4DDC-9A45-6FE5AB393627}" presName="sibTransFirstNode" presStyleLbl="bgShp" presStyleIdx="0" presStyleCnt="1" custScaleX="143655" custLinFactNeighborX="140" custLinFactNeighborY="1010"/>
      <dgm:spPr/>
      <dgm:t>
        <a:bodyPr/>
        <a:lstStyle/>
        <a:p>
          <a:endParaRPr lang="en-US"/>
        </a:p>
      </dgm:t>
    </dgm:pt>
    <dgm:pt modelId="{8A0CE00F-1054-41CB-97E2-4A6BCBA57900}" type="pres">
      <dgm:prSet presAssocID="{515A928E-15B2-4D86-8C1E-6D284049CD93}" presName="nodeFollowingNodes" presStyleLbl="node1" presStyleIdx="1" presStyleCnt="5" custScaleX="106283" custScaleY="160693" custRadScaleRad="130478" custRadScaleInc="58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7CFBC6-B13E-492B-9134-8A9B84027637}" type="pres">
      <dgm:prSet presAssocID="{88B6085E-20FD-4B3F-B45A-A76D72100031}" presName="nodeFollowingNodes" presStyleLbl="node1" presStyleIdx="2" presStyleCnt="5" custScaleX="106283" custScaleY="121075" custRadScaleRad="100244" custRadScaleInc="-206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AC4462-0556-4F6F-B6A6-E2B47D63F474}" type="pres">
      <dgm:prSet presAssocID="{529F6DCD-B006-40B6-8A17-BD154CB5E831}" presName="nodeFollowingNodes" presStyleLbl="node1" presStyleIdx="3" presStyleCnt="5" custScaleX="127999" custScaleY="139123" custRadScaleRad="103442" custRadScaleInc="174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8DB31E-6C11-431B-857B-56FFBD2E6E60}" type="pres">
      <dgm:prSet presAssocID="{811ED9EB-CA45-4FC6-8EE6-93A594073C96}" presName="nodeFollowingNodes" presStyleLbl="node1" presStyleIdx="4" presStyleCnt="5" custScaleX="106283" custScaleY="160693" custRadScaleRad="129089" custRadScaleInc="-90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180F0A-01BA-4B8A-8F4B-F88FC70A4999}" type="presOf" srcId="{5B70E186-D320-4B9B-AF60-F06865BB8506}" destId="{CE7D3493-24B4-4DBF-8B1C-88D538DBCF19}" srcOrd="0" destOrd="0" presId="urn:microsoft.com/office/officeart/2005/8/layout/cycle3"/>
    <dgm:cxn modelId="{886138FF-F538-44B8-B36D-4DF42C8F0D61}" srcId="{88B6085E-20FD-4B3F-B45A-A76D72100031}" destId="{2C741091-C8E2-418B-97C6-C85D9C72DE2E}" srcOrd="1" destOrd="0" parTransId="{F1F86310-46D7-47FF-B5DA-19E66B67F7AA}" sibTransId="{C7220A20-7C8C-423E-B76F-1DC180BC21FE}"/>
    <dgm:cxn modelId="{7DC4EBD8-C6F6-4BDB-9657-2CCB34F9C122}" type="presOf" srcId="{57E88C27-5C51-4B23-9286-ADA32B15028A}" destId="{8A0CE00F-1054-41CB-97E2-4A6BCBA57900}" srcOrd="0" destOrd="2" presId="urn:microsoft.com/office/officeart/2005/8/layout/cycle3"/>
    <dgm:cxn modelId="{80A9EFB8-26BB-43F4-9F60-452FBB303ED0}" srcId="{5B70E186-D320-4B9B-AF60-F06865BB8506}" destId="{619F748C-9158-465C-B06C-AE2BD79910CE}" srcOrd="0" destOrd="0" parTransId="{766A85F0-8169-4675-AE43-7A4E809D6D56}" sibTransId="{13E6243D-E009-4DDC-9A45-6FE5AB393627}"/>
    <dgm:cxn modelId="{3345C9C2-5A33-44CB-9EFC-2AAEDD4A7159}" srcId="{5B70E186-D320-4B9B-AF60-F06865BB8506}" destId="{515A928E-15B2-4D86-8C1E-6D284049CD93}" srcOrd="1" destOrd="0" parTransId="{D7763DED-46B9-4EC2-BD87-77B54FE39AE9}" sibTransId="{A5F505CC-2AD6-4F52-803B-B6FFF0222504}"/>
    <dgm:cxn modelId="{68E80E45-EA28-42D7-94B4-6C78AA38F79E}" type="presOf" srcId="{2C741091-C8E2-418B-97C6-C85D9C72DE2E}" destId="{507CFBC6-B13E-492B-9134-8A9B84027637}" srcOrd="0" destOrd="2" presId="urn:microsoft.com/office/officeart/2005/8/layout/cycle3"/>
    <dgm:cxn modelId="{1A3E5B40-4C92-400A-A571-6211AA04EDDC}" srcId="{529F6DCD-B006-40B6-8A17-BD154CB5E831}" destId="{C76ECF96-D96B-4E2F-88BB-A238F138F3FB}" srcOrd="2" destOrd="0" parTransId="{1C8A6EC1-1AFB-4394-8660-08DE8A29ABB7}" sibTransId="{2454E90A-CA40-407B-9969-47A5ADAE68E5}"/>
    <dgm:cxn modelId="{DD3C0F6A-8922-4DC7-9BCF-9AF590878D05}" srcId="{529F6DCD-B006-40B6-8A17-BD154CB5E831}" destId="{CE8CFCE6-2947-4974-9E0F-CE03BDB7061A}" srcOrd="0" destOrd="0" parTransId="{55D9C9B2-99F8-4C8A-93E0-DBF80786E218}" sibTransId="{A8A0D809-5E53-4F6A-AF93-188369F29999}"/>
    <dgm:cxn modelId="{E27A51CA-BD2C-4D59-9848-F5837EB4E4E6}" srcId="{5B70E186-D320-4B9B-AF60-F06865BB8506}" destId="{88B6085E-20FD-4B3F-B45A-A76D72100031}" srcOrd="2" destOrd="0" parTransId="{4434A9FA-E9AD-4CDF-93D1-C164C0A8FDA3}" sibTransId="{E529DE6B-1D87-4B5F-81AE-BB3D7B4CE494}"/>
    <dgm:cxn modelId="{F775FD59-C240-4452-A707-E79F58904474}" srcId="{811ED9EB-CA45-4FC6-8EE6-93A594073C96}" destId="{B714E1D1-646C-40AD-9364-830028A37981}" srcOrd="0" destOrd="0" parTransId="{27C9BB78-BF16-4059-8B49-357A8FA06D75}" sibTransId="{D204047A-42D5-4DDC-B8E0-D11AC340C698}"/>
    <dgm:cxn modelId="{6B0DB946-26EE-478A-A608-1AD93B3A0C1A}" srcId="{811ED9EB-CA45-4FC6-8EE6-93A594073C96}" destId="{AD886D08-9B4B-4552-89E4-A5DA4A42E433}" srcOrd="1" destOrd="0" parTransId="{D4C19CD6-090F-46F5-AAC8-664F32C4E1B9}" sibTransId="{5DABF3BE-F98E-4F54-BE4B-B15BD1A06EDD}"/>
    <dgm:cxn modelId="{CA199CA5-F3B5-4FCA-A958-7DF3EEB45016}" srcId="{515A928E-15B2-4D86-8C1E-6D284049CD93}" destId="{FC9EFEFC-1D78-4F49-B826-7D18A310E56A}" srcOrd="0" destOrd="0" parTransId="{82443FBD-6FAD-4358-9749-B8868778AB49}" sibTransId="{98670129-8CBA-40F8-8CE9-BA538928DA0F}"/>
    <dgm:cxn modelId="{F3B91CC8-9248-4C86-81F1-E7F3689C566F}" type="presOf" srcId="{811ED9EB-CA45-4FC6-8EE6-93A594073C96}" destId="{398DB31E-6C11-431B-857B-56FFBD2E6E60}" srcOrd="0" destOrd="0" presId="urn:microsoft.com/office/officeart/2005/8/layout/cycle3"/>
    <dgm:cxn modelId="{1F901F34-764D-4503-A83E-516A5E1A8C57}" srcId="{5B70E186-D320-4B9B-AF60-F06865BB8506}" destId="{811ED9EB-CA45-4FC6-8EE6-93A594073C96}" srcOrd="4" destOrd="0" parTransId="{A55E43D8-DACD-42D9-98F5-9322FF611886}" sibTransId="{A77010AC-7EDB-4B03-9B6B-AAF725EF5F41}"/>
    <dgm:cxn modelId="{E3B91919-57C1-4483-A0B5-D4D94D2BE0AC}" srcId="{5B70E186-D320-4B9B-AF60-F06865BB8506}" destId="{529F6DCD-B006-40B6-8A17-BD154CB5E831}" srcOrd="3" destOrd="0" parTransId="{42BD657A-7654-4555-9D6F-B4923FEF603D}" sibTransId="{CB8849D9-17FD-4147-B266-1BB5BB75C034}"/>
    <dgm:cxn modelId="{44CD5351-C280-421E-A450-8A015F98BD8C}" type="presOf" srcId="{AD886D08-9B4B-4552-89E4-A5DA4A42E433}" destId="{398DB31E-6C11-431B-857B-56FFBD2E6E60}" srcOrd="0" destOrd="2" presId="urn:microsoft.com/office/officeart/2005/8/layout/cycle3"/>
    <dgm:cxn modelId="{F685DF36-C05E-40C4-8FF8-A8F15BB1BFC1}" srcId="{619F748C-9158-465C-B06C-AE2BD79910CE}" destId="{332486DD-257D-4B3A-93D1-F924264FC295}" srcOrd="0" destOrd="0" parTransId="{C50E0015-D0F4-4639-A0CF-2DB2B150B4AE}" sibTransId="{102C7244-F458-42E0-ABB6-C1E73B81A548}"/>
    <dgm:cxn modelId="{A8D30FFA-E900-41DD-A882-D61CAEE97357}" type="presOf" srcId="{C76ECF96-D96B-4E2F-88BB-A238F138F3FB}" destId="{D9AC4462-0556-4F6F-B6A6-E2B47D63F474}" srcOrd="0" destOrd="3" presId="urn:microsoft.com/office/officeart/2005/8/layout/cycle3"/>
    <dgm:cxn modelId="{0CBC2C37-D67B-4968-9A8A-0C7408D3C892}" srcId="{619F748C-9158-465C-B06C-AE2BD79910CE}" destId="{BEF8C25B-2D01-4D0E-AA83-E9EFE8D01139}" srcOrd="1" destOrd="0" parTransId="{9A773761-A3F7-489F-8157-F3E94670A6F1}" sibTransId="{504602DF-8499-4BF3-8C1B-C35A65F54374}"/>
    <dgm:cxn modelId="{0E9C5CD3-AA8D-43EC-B7DD-E8B5B3D172F4}" type="presOf" srcId="{88B6085E-20FD-4B3F-B45A-A76D72100031}" destId="{507CFBC6-B13E-492B-9134-8A9B84027637}" srcOrd="0" destOrd="0" presId="urn:microsoft.com/office/officeart/2005/8/layout/cycle3"/>
    <dgm:cxn modelId="{FCC262D5-D681-45D8-A256-9FAEDC24EF70}" srcId="{515A928E-15B2-4D86-8C1E-6D284049CD93}" destId="{57E88C27-5C51-4B23-9286-ADA32B15028A}" srcOrd="1" destOrd="0" parTransId="{2A6A14EE-0A0D-4BE9-A186-D5C5D1ECF84A}" sibTransId="{5AF1970F-64C1-4071-B2D8-F629B7E4CBD3}"/>
    <dgm:cxn modelId="{64C3D427-2278-4CE1-A6DB-E4CCCBF1B4B5}" type="presOf" srcId="{FC9EFEFC-1D78-4F49-B826-7D18A310E56A}" destId="{8A0CE00F-1054-41CB-97E2-4A6BCBA57900}" srcOrd="0" destOrd="1" presId="urn:microsoft.com/office/officeart/2005/8/layout/cycle3"/>
    <dgm:cxn modelId="{CEFC7A08-B77E-4A76-AEBF-6920FFC08B8B}" type="presOf" srcId="{515A928E-15B2-4D86-8C1E-6D284049CD93}" destId="{8A0CE00F-1054-41CB-97E2-4A6BCBA57900}" srcOrd="0" destOrd="0" presId="urn:microsoft.com/office/officeart/2005/8/layout/cycle3"/>
    <dgm:cxn modelId="{4A317058-7492-42D8-BA48-BE011F5CF8EF}" srcId="{88B6085E-20FD-4B3F-B45A-A76D72100031}" destId="{95515C95-02B0-43BF-87D0-CD89CC8008A3}" srcOrd="0" destOrd="0" parTransId="{0A8FD63E-56E8-4863-B51F-2241982B0801}" sibTransId="{29A02FF2-65F9-4AF6-9EA1-ECF20F767E79}"/>
    <dgm:cxn modelId="{96B53B42-2ABC-4A16-A3AC-5C6C5E32072C}" type="presOf" srcId="{13E6243D-E009-4DDC-9A45-6FE5AB393627}" destId="{5AEB4709-0F21-4DE8-8C9C-D2D17FA00E27}" srcOrd="0" destOrd="0" presId="urn:microsoft.com/office/officeart/2005/8/layout/cycle3"/>
    <dgm:cxn modelId="{F9CDBB74-D881-4D78-B1F4-AE254708AEE4}" type="presOf" srcId="{529F6DCD-B006-40B6-8A17-BD154CB5E831}" destId="{D9AC4462-0556-4F6F-B6A6-E2B47D63F474}" srcOrd="0" destOrd="0" presId="urn:microsoft.com/office/officeart/2005/8/layout/cycle3"/>
    <dgm:cxn modelId="{A8BD7801-7B24-4D38-8B58-C981D46759D6}" type="presOf" srcId="{BEF8C25B-2D01-4D0E-AA83-E9EFE8D01139}" destId="{2343781A-D0C4-47D1-B479-6904600E44B8}" srcOrd="0" destOrd="2" presId="urn:microsoft.com/office/officeart/2005/8/layout/cycle3"/>
    <dgm:cxn modelId="{99193365-D697-4FBC-AEBB-95BDE5B16571}" type="presOf" srcId="{95515C95-02B0-43BF-87D0-CD89CC8008A3}" destId="{507CFBC6-B13E-492B-9134-8A9B84027637}" srcOrd="0" destOrd="1" presId="urn:microsoft.com/office/officeart/2005/8/layout/cycle3"/>
    <dgm:cxn modelId="{32CA2C69-F78A-4AA9-A736-B431D93E37A5}" type="presOf" srcId="{619F748C-9158-465C-B06C-AE2BD79910CE}" destId="{2343781A-D0C4-47D1-B479-6904600E44B8}" srcOrd="0" destOrd="0" presId="urn:microsoft.com/office/officeart/2005/8/layout/cycle3"/>
    <dgm:cxn modelId="{B75D56E3-4C19-4B8C-8905-FB00793AF924}" type="presOf" srcId="{332486DD-257D-4B3A-93D1-F924264FC295}" destId="{2343781A-D0C4-47D1-B479-6904600E44B8}" srcOrd="0" destOrd="1" presId="urn:microsoft.com/office/officeart/2005/8/layout/cycle3"/>
    <dgm:cxn modelId="{86F47314-30AA-4A68-9937-9EEDC3AF4E20}" type="presOf" srcId="{CE8CFCE6-2947-4974-9E0F-CE03BDB7061A}" destId="{D9AC4462-0556-4F6F-B6A6-E2B47D63F474}" srcOrd="0" destOrd="1" presId="urn:microsoft.com/office/officeart/2005/8/layout/cycle3"/>
    <dgm:cxn modelId="{517FF9A1-1E6B-4E72-80D9-6F57E9D41C40}" type="presOf" srcId="{AFBCA3D4-702B-40C7-B6C3-04423F8CC21D}" destId="{D9AC4462-0556-4F6F-B6A6-E2B47D63F474}" srcOrd="0" destOrd="2" presId="urn:microsoft.com/office/officeart/2005/8/layout/cycle3"/>
    <dgm:cxn modelId="{ABEAE26B-526D-4530-8BB6-8CB024FC3962}" type="presOf" srcId="{B714E1D1-646C-40AD-9364-830028A37981}" destId="{398DB31E-6C11-431B-857B-56FFBD2E6E60}" srcOrd="0" destOrd="1" presId="urn:microsoft.com/office/officeart/2005/8/layout/cycle3"/>
    <dgm:cxn modelId="{D4EDB3CA-D42A-45C8-96D2-68BA1B4DE037}" srcId="{529F6DCD-B006-40B6-8A17-BD154CB5E831}" destId="{AFBCA3D4-702B-40C7-B6C3-04423F8CC21D}" srcOrd="1" destOrd="0" parTransId="{A8D8C884-2A16-47A9-B7A2-8C0B6FAF565A}" sibTransId="{21B90870-1861-4FC5-B1B7-BA39E88938D1}"/>
    <dgm:cxn modelId="{64A24A85-7541-4AD8-8422-A8DBB956FE57}" type="presParOf" srcId="{CE7D3493-24B4-4DBF-8B1C-88D538DBCF19}" destId="{68472D1E-CCDD-4DCE-8EAC-36B1104781D2}" srcOrd="0" destOrd="0" presId="urn:microsoft.com/office/officeart/2005/8/layout/cycle3"/>
    <dgm:cxn modelId="{1B388133-1E0D-44E4-B800-6DC6F6FD3C55}" type="presParOf" srcId="{68472D1E-CCDD-4DCE-8EAC-36B1104781D2}" destId="{2343781A-D0C4-47D1-B479-6904600E44B8}" srcOrd="0" destOrd="0" presId="urn:microsoft.com/office/officeart/2005/8/layout/cycle3"/>
    <dgm:cxn modelId="{C34F7497-A4BF-4904-B7C8-CA1BCE09649D}" type="presParOf" srcId="{68472D1E-CCDD-4DCE-8EAC-36B1104781D2}" destId="{5AEB4709-0F21-4DE8-8C9C-D2D17FA00E27}" srcOrd="1" destOrd="0" presId="urn:microsoft.com/office/officeart/2005/8/layout/cycle3"/>
    <dgm:cxn modelId="{62EC7F99-01F9-49E5-A0ED-DEE1E5544B52}" type="presParOf" srcId="{68472D1E-CCDD-4DCE-8EAC-36B1104781D2}" destId="{8A0CE00F-1054-41CB-97E2-4A6BCBA57900}" srcOrd="2" destOrd="0" presId="urn:microsoft.com/office/officeart/2005/8/layout/cycle3"/>
    <dgm:cxn modelId="{7D2C9E21-E663-4B0D-841E-871BAD6D5BF7}" type="presParOf" srcId="{68472D1E-CCDD-4DCE-8EAC-36B1104781D2}" destId="{507CFBC6-B13E-492B-9134-8A9B84027637}" srcOrd="3" destOrd="0" presId="urn:microsoft.com/office/officeart/2005/8/layout/cycle3"/>
    <dgm:cxn modelId="{15DFBBBE-B9BA-433F-A831-C62951AE4F23}" type="presParOf" srcId="{68472D1E-CCDD-4DCE-8EAC-36B1104781D2}" destId="{D9AC4462-0556-4F6F-B6A6-E2B47D63F474}" srcOrd="4" destOrd="0" presId="urn:microsoft.com/office/officeart/2005/8/layout/cycle3"/>
    <dgm:cxn modelId="{4A954E45-C0E9-4793-9D30-D911C2AE571D}" type="presParOf" srcId="{68472D1E-CCDD-4DCE-8EAC-36B1104781D2}" destId="{398DB31E-6C11-431B-857B-56FFBD2E6E60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0E6AA-10D7-D34F-A706-76A1FF839870}" type="datetime1">
              <a:rPr lang="en-US" smtClean="0"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4E92E-C040-214A-BFA7-246D307D7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667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pPr>
              <a:defRPr/>
            </a:pPr>
            <a:fld id="{591F9C98-25E0-F543-BBA6-4BF73A450346}" type="datetime1">
              <a:rPr lang="en-US" smtClean="0"/>
              <a:pPr>
                <a:defRPr/>
              </a:pPr>
              <a:t>11/21/2016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579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Ebrima" panose="02000000000000000000" pitchFamily="2" charset="0"/>
        <a:ea typeface="Ebrima" panose="02000000000000000000" pitchFamily="2" charset="0"/>
        <a:cs typeface="Ebrima" panose="02000000000000000000" pitchFamily="2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Ebrima" panose="02000000000000000000" pitchFamily="2" charset="0"/>
        <a:ea typeface="Ebrima" panose="02000000000000000000" pitchFamily="2" charset="0"/>
        <a:cs typeface="Ebrima" panose="02000000000000000000" pitchFamily="2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Ebrima" panose="02000000000000000000" pitchFamily="2" charset="0"/>
        <a:ea typeface="Ebrima" panose="02000000000000000000" pitchFamily="2" charset="0"/>
        <a:cs typeface="Ebrima" panose="02000000000000000000" pitchFamily="2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Ebrima" panose="02000000000000000000" pitchFamily="2" charset="0"/>
        <a:ea typeface="Ebrima" panose="02000000000000000000" pitchFamily="2" charset="0"/>
        <a:cs typeface="Ebrima" panose="02000000000000000000" pitchFamily="2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Ebrima" panose="02000000000000000000" pitchFamily="2" charset="0"/>
        <a:ea typeface="Ebrima" panose="02000000000000000000" pitchFamily="2" charset="0"/>
        <a:cs typeface="Ebrima" panose="02000000000000000000" pitchFamily="2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38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68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941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19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03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12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0FF38B-7521-4F1F-B185-84D80902A225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17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lang="en-US" sz="4800" kern="1200" spc="-200" dirty="0">
                <a:solidFill>
                  <a:schemeClr val="tx1">
                    <a:lumMod val="75000"/>
                    <a:lumOff val="2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600450"/>
            <a:ext cx="7773988" cy="1752600"/>
          </a:xfrm>
        </p:spPr>
        <p:txBody>
          <a:bodyPr anchor="t"/>
          <a:lstStyle>
            <a:lvl1pPr marL="0" indent="0" algn="l">
              <a:buNone/>
              <a:defRPr lang="en-US" sz="2000" kern="1200" spc="-4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 descr="ES&amp;A-Logo-REV-150513_v1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5" b="13170"/>
          <a:stretch/>
        </p:blipFill>
        <p:spPr>
          <a:xfrm>
            <a:off x="4876800" y="530352"/>
            <a:ext cx="4114800" cy="123331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6781800" y="6459538"/>
            <a:ext cx="2347117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spc="-1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envision, strategize and actualize</a:t>
            </a:r>
          </a:p>
        </p:txBody>
      </p:sp>
    </p:spTree>
    <p:extLst>
      <p:ext uri="{BB962C8B-B14F-4D97-AF65-F5344CB8AC3E}">
        <p14:creationId xmlns:p14="http://schemas.microsoft.com/office/powerpoint/2010/main" val="3428380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C2CA4-610E-4659-895D-A53A22E3BC24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79DB9-AC7F-4440-993D-C1B2DC83C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1816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875AD-76BB-495D-9B50-FEDB8335EED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86AE5-D64D-46AE-A283-56217908C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0083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BC143-5A3C-49FC-A0EF-E83B23F86F8A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5D805-E5B5-40F5-94A9-C9BFDA8CA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2484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C39B4-2D04-4B40-B33E-F339A9E50CD0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06F5B-7D65-4575-B8F4-DE4D1BCF5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093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DC86090C-57C1-4C3E-9DD3-8BE8FF3162C7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1C17D8-DF50-7043-B5B8-640E595596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25425" y="1553317"/>
            <a:ext cx="869314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cap="all" baseline="0" dirty="0">
                <a:latin typeface="Ebrima" panose="02000000000000000000" pitchFamily="2" charset="0"/>
              </a:rPr>
              <a:t>Disclaimer</a:t>
            </a:r>
          </a:p>
          <a:p>
            <a:pPr algn="ctr"/>
            <a:endParaRPr lang="en-US" sz="3200" baseline="0" dirty="0">
              <a:latin typeface="Ebrima" panose="02000000000000000000" pitchFamily="2" charset="0"/>
            </a:endParaRPr>
          </a:p>
          <a:p>
            <a:pPr algn="ctr"/>
            <a:r>
              <a:rPr lang="en-US" sz="2800" i="0" baseline="0" dirty="0">
                <a:latin typeface="Ebrima" panose="02000000000000000000" pitchFamily="2" charset="0"/>
              </a:rPr>
              <a:t>This document has been provided for informational purposes only and is not intended and should not be construed to constitute legal advice. </a:t>
            </a:r>
          </a:p>
          <a:p>
            <a:pPr algn="ctr"/>
            <a:r>
              <a:rPr lang="en-US" sz="2800" i="0" baseline="0" dirty="0">
                <a:latin typeface="Ebrima" panose="02000000000000000000" pitchFamily="2" charset="0"/>
              </a:rPr>
              <a:t>Please consult an attorney </a:t>
            </a:r>
          </a:p>
          <a:p>
            <a:pPr algn="ctr"/>
            <a:r>
              <a:rPr lang="en-US" sz="2800" i="0" baseline="0" dirty="0">
                <a:latin typeface="Ebrima" panose="02000000000000000000" pitchFamily="2" charset="0"/>
              </a:rPr>
              <a:t>if you have specific legal issues.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4180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t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DC86090C-57C1-4C3E-9DD3-8BE8FF3162C7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1C17D8-DF50-7043-B5B8-640E595596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217486" y="3156902"/>
            <a:ext cx="8709025" cy="523220"/>
          </a:xfrm>
        </p:spPr>
        <p:txBody>
          <a:bodyPr anchor="t" anchorCtr="0">
            <a:spAutoFit/>
          </a:bodyPr>
          <a:lstStyle>
            <a:lvl1pPr marL="0" indent="0">
              <a:buNone/>
              <a:defRPr sz="2500"/>
            </a:lvl1pPr>
          </a:lstStyle>
          <a:p>
            <a:pPr algn="ctr"/>
            <a:endParaRPr lang="en-US" sz="2800" i="0" baseline="0" dirty="0">
              <a:latin typeface="Ebrima" panose="02000000000000000000" pitchFamily="2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25426" y="1157640"/>
            <a:ext cx="8693148" cy="202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2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Confidential and proprietary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This document contains confidential and proprietary business information.  It is intended solely for the purpose of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217486" y="4495800"/>
            <a:ext cx="869315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Any unauthorized use, dissemination, distribution, or copying of this document is strictly prohibited.</a:t>
            </a:r>
          </a:p>
        </p:txBody>
      </p:sp>
    </p:spTree>
    <p:extLst>
      <p:ext uri="{BB962C8B-B14F-4D97-AF65-F5344CB8AC3E}">
        <p14:creationId xmlns:p14="http://schemas.microsoft.com/office/powerpoint/2010/main" val="1013357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0EC1A-31C9-45F8-AF46-11A7D4AAE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510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29000"/>
            <a:ext cx="5715000" cy="1362075"/>
          </a:xfrm>
        </p:spPr>
        <p:txBody>
          <a:bodyPr anchor="t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4000" b="1" kern="12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28813"/>
            <a:ext cx="5715000" cy="1500187"/>
          </a:xfrm>
        </p:spPr>
        <p:txBody>
          <a:bodyPr anchor="b"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en-US" sz="2000" kern="1200" dirty="0" smtClean="0">
                <a:solidFill>
                  <a:schemeClr val="tx1">
                    <a:tint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637D9-31A6-41B8-8AD6-B484195297E1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C4B33-2189-4FF3-BA77-8D2407C1D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5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88720"/>
            <a:ext cx="4038600" cy="49374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88720"/>
            <a:ext cx="4038600" cy="49374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0DF0A-DC70-48EE-925E-1D70493B884F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6E9D1-63DF-4E0D-BCFC-91730AE6C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303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872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482"/>
            <a:ext cx="4040188" cy="42976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4" y="118872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28165"/>
            <a:ext cx="4041775" cy="429799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2077A-BFA8-42B6-9931-9AA3B1A2933A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3A48E-9801-44ED-A005-1320D7B20A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583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74895-3DA5-4E35-A132-A6BB3C911BCA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88228-34C4-426C-92D2-F8E8F725E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2845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A8A17-608D-4EAF-92E8-321CADAEDC14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6810-F798-48C5-A15C-F467B53E4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8275"/>
            <a:ext cx="126523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73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" y="91440"/>
            <a:ext cx="7315200" cy="109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88720"/>
            <a:ext cx="8229600" cy="4983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33600" y="6400799"/>
            <a:ext cx="4876800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2016 ES&amp;A, Inc. All Rights Reserved Confidential and Proprietary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28600" y="6400800"/>
            <a:ext cx="914400" cy="288925"/>
          </a:xfrm>
          <a:prstGeom prst="rect">
            <a:avLst/>
          </a:prstGeom>
          <a:solidFill>
            <a:srgbClr val="4900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127125" y="6400800"/>
            <a:ext cx="779145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399" y="6400798"/>
            <a:ext cx="1908175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pPr>
              <a:defRPr/>
            </a:pPr>
            <a:fld id="{DC86090C-57C1-4C3E-9DD3-8BE8FF3162C7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5425" y="6400799"/>
            <a:ext cx="917575" cy="2889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1C17D8-DF50-7043-B5B8-640E595596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Privacy and Security Basics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Developments, Disruptions, and </a:t>
            </a:r>
          </a:p>
          <a:p>
            <a:r>
              <a:rPr lang="en-US" sz="2800" dirty="0"/>
              <a:t>How Your Lawyer Can Help</a:t>
            </a:r>
          </a:p>
          <a:p>
            <a:endParaRPr lang="en-US" dirty="0"/>
          </a:p>
          <a:p>
            <a:r>
              <a:rPr lang="en-US" dirty="0"/>
              <a:t>Sam M.P. Sneed, Esq.</a:t>
            </a:r>
          </a:p>
          <a:p>
            <a:r>
              <a:rPr lang="en-US" dirty="0"/>
              <a:t>November 2016</a:t>
            </a:r>
          </a:p>
        </p:txBody>
      </p:sp>
    </p:spTree>
    <p:extLst>
      <p:ext uri="{BB962C8B-B14F-4D97-AF65-F5344CB8AC3E}">
        <p14:creationId xmlns:p14="http://schemas.microsoft.com/office/powerpoint/2010/main" val="4030338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Law – Financial Privacy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FTC Act</a:t>
            </a:r>
          </a:p>
          <a:p>
            <a:r>
              <a:rPr lang="en-US" dirty="0"/>
              <a:t>Fair Credit Reporting Act</a:t>
            </a:r>
          </a:p>
          <a:p>
            <a:r>
              <a:rPr lang="en-US" dirty="0"/>
              <a:t>Fair and Accurate Credit Transactions Act</a:t>
            </a:r>
          </a:p>
          <a:p>
            <a:r>
              <a:rPr lang="en-US" dirty="0"/>
              <a:t>Dodd-Frank*</a:t>
            </a:r>
          </a:p>
          <a:p>
            <a:r>
              <a:rPr lang="en-US" dirty="0"/>
              <a:t>Bank Secrecy Act and US Patriot Act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*May be subject to change in the near future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66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Law – Telecom and 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FTC Act</a:t>
            </a:r>
          </a:p>
          <a:p>
            <a:r>
              <a:rPr lang="en-US" dirty="0"/>
              <a:t>Telephone Consumer Protection Act</a:t>
            </a:r>
          </a:p>
          <a:p>
            <a:r>
              <a:rPr lang="en-US" dirty="0"/>
              <a:t>Telemarketing and Consumer Fraud and Abuse Prevention Act</a:t>
            </a:r>
          </a:p>
          <a:p>
            <a:r>
              <a:rPr lang="en-US" dirty="0"/>
              <a:t>Telecommunications Act of 1996</a:t>
            </a:r>
          </a:p>
          <a:p>
            <a:r>
              <a:rPr lang="en-US" dirty="0"/>
              <a:t>Junk Fax Prevention Act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771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Involved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25425" y="903593"/>
            <a:ext cx="8693148" cy="5231850"/>
            <a:chOff x="225425" y="903593"/>
            <a:chExt cx="8693148" cy="5231850"/>
          </a:xfrm>
        </p:grpSpPr>
        <p:sp>
          <p:nvSpPr>
            <p:cNvPr id="8" name="Freeform 7"/>
            <p:cNvSpPr/>
            <p:nvPr/>
          </p:nvSpPr>
          <p:spPr>
            <a:xfrm>
              <a:off x="5423145" y="4309631"/>
              <a:ext cx="3495427" cy="1698264"/>
            </a:xfrm>
            <a:custGeom>
              <a:avLst/>
              <a:gdLst>
                <a:gd name="connsiteX0" fmla="*/ 0 w 3746690"/>
                <a:gd name="connsiteY0" fmla="*/ 169826 h 1698264"/>
                <a:gd name="connsiteX1" fmla="*/ 169826 w 3746690"/>
                <a:gd name="connsiteY1" fmla="*/ 0 h 1698264"/>
                <a:gd name="connsiteX2" fmla="*/ 3576864 w 3746690"/>
                <a:gd name="connsiteY2" fmla="*/ 0 h 1698264"/>
                <a:gd name="connsiteX3" fmla="*/ 3746690 w 3746690"/>
                <a:gd name="connsiteY3" fmla="*/ 169826 h 1698264"/>
                <a:gd name="connsiteX4" fmla="*/ 3746690 w 3746690"/>
                <a:gd name="connsiteY4" fmla="*/ 1528438 h 1698264"/>
                <a:gd name="connsiteX5" fmla="*/ 3576864 w 3746690"/>
                <a:gd name="connsiteY5" fmla="*/ 1698264 h 1698264"/>
                <a:gd name="connsiteX6" fmla="*/ 169826 w 3746690"/>
                <a:gd name="connsiteY6" fmla="*/ 1698264 h 1698264"/>
                <a:gd name="connsiteX7" fmla="*/ 0 w 3746690"/>
                <a:gd name="connsiteY7" fmla="*/ 1528438 h 1698264"/>
                <a:gd name="connsiteX8" fmla="*/ 0 w 3746690"/>
                <a:gd name="connsiteY8" fmla="*/ 169826 h 1698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46690" h="1698264">
                  <a:moveTo>
                    <a:pt x="0" y="169826"/>
                  </a:moveTo>
                  <a:cubicBezTo>
                    <a:pt x="0" y="76034"/>
                    <a:pt x="76034" y="0"/>
                    <a:pt x="169826" y="0"/>
                  </a:cubicBezTo>
                  <a:lnTo>
                    <a:pt x="3576864" y="0"/>
                  </a:lnTo>
                  <a:cubicBezTo>
                    <a:pt x="3670656" y="0"/>
                    <a:pt x="3746690" y="76034"/>
                    <a:pt x="3746690" y="169826"/>
                  </a:cubicBezTo>
                  <a:lnTo>
                    <a:pt x="3746690" y="1528438"/>
                  </a:lnTo>
                  <a:cubicBezTo>
                    <a:pt x="3746690" y="1622230"/>
                    <a:pt x="3670656" y="1698264"/>
                    <a:pt x="3576864" y="1698264"/>
                  </a:cubicBezTo>
                  <a:lnTo>
                    <a:pt x="169826" y="1698264"/>
                  </a:lnTo>
                  <a:cubicBezTo>
                    <a:pt x="76034" y="1698264"/>
                    <a:pt x="0" y="1622230"/>
                    <a:pt x="0" y="1528438"/>
                  </a:cubicBezTo>
                  <a:lnTo>
                    <a:pt x="0" y="169826"/>
                  </a:lnTo>
                  <a:close/>
                </a:path>
              </a:pathLst>
            </a:custGeom>
            <a:ln>
              <a:noFill/>
            </a:ln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61312" tIns="461871" rIns="37305" bIns="37305" numCol="1" spcCol="1270" anchor="t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Potential customers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225425" y="3707794"/>
              <a:ext cx="4466686" cy="2427649"/>
            </a:xfrm>
            <a:custGeom>
              <a:avLst/>
              <a:gdLst>
                <a:gd name="connsiteX0" fmla="*/ 0 w 4466686"/>
                <a:gd name="connsiteY0" fmla="*/ 179534 h 1795336"/>
                <a:gd name="connsiteX1" fmla="*/ 179534 w 4466686"/>
                <a:gd name="connsiteY1" fmla="*/ 0 h 1795336"/>
                <a:gd name="connsiteX2" fmla="*/ 4287152 w 4466686"/>
                <a:gd name="connsiteY2" fmla="*/ 0 h 1795336"/>
                <a:gd name="connsiteX3" fmla="*/ 4466686 w 4466686"/>
                <a:gd name="connsiteY3" fmla="*/ 179534 h 1795336"/>
                <a:gd name="connsiteX4" fmla="*/ 4466686 w 4466686"/>
                <a:gd name="connsiteY4" fmla="*/ 1615802 h 1795336"/>
                <a:gd name="connsiteX5" fmla="*/ 4287152 w 4466686"/>
                <a:gd name="connsiteY5" fmla="*/ 1795336 h 1795336"/>
                <a:gd name="connsiteX6" fmla="*/ 179534 w 4466686"/>
                <a:gd name="connsiteY6" fmla="*/ 1795336 h 1795336"/>
                <a:gd name="connsiteX7" fmla="*/ 0 w 4466686"/>
                <a:gd name="connsiteY7" fmla="*/ 1615802 h 1795336"/>
                <a:gd name="connsiteX8" fmla="*/ 0 w 4466686"/>
                <a:gd name="connsiteY8" fmla="*/ 179534 h 1795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466686" h="1795336">
                  <a:moveTo>
                    <a:pt x="0" y="179534"/>
                  </a:moveTo>
                  <a:cubicBezTo>
                    <a:pt x="0" y="80380"/>
                    <a:pt x="80380" y="0"/>
                    <a:pt x="179534" y="0"/>
                  </a:cubicBezTo>
                  <a:lnTo>
                    <a:pt x="4287152" y="0"/>
                  </a:lnTo>
                  <a:cubicBezTo>
                    <a:pt x="4386306" y="0"/>
                    <a:pt x="4466686" y="80380"/>
                    <a:pt x="4466686" y="179534"/>
                  </a:cubicBezTo>
                  <a:lnTo>
                    <a:pt x="4466686" y="1615802"/>
                  </a:lnTo>
                  <a:cubicBezTo>
                    <a:pt x="4466686" y="1714956"/>
                    <a:pt x="4386306" y="1795336"/>
                    <a:pt x="4287152" y="1795336"/>
                  </a:cubicBezTo>
                  <a:lnTo>
                    <a:pt x="179534" y="1795336"/>
                  </a:lnTo>
                  <a:cubicBezTo>
                    <a:pt x="80380" y="1795336"/>
                    <a:pt x="0" y="1714956"/>
                    <a:pt x="0" y="1615802"/>
                  </a:cubicBezTo>
                  <a:lnTo>
                    <a:pt x="0" y="179534"/>
                  </a:lnTo>
                  <a:close/>
                </a:path>
              </a:pathLst>
            </a:custGeom>
            <a:ln>
              <a:noFill/>
            </a:ln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9438" tIns="91440" rIns="1379444" bIns="39438" numCol="1" spcCol="1270" anchor="t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FTC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FCC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CFPB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State Attorneys General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IRS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Individuals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5423146" y="903593"/>
              <a:ext cx="3495427" cy="1698264"/>
            </a:xfrm>
            <a:custGeom>
              <a:avLst/>
              <a:gdLst>
                <a:gd name="connsiteX0" fmla="*/ 0 w 3495427"/>
                <a:gd name="connsiteY0" fmla="*/ 169826 h 1698264"/>
                <a:gd name="connsiteX1" fmla="*/ 169826 w 3495427"/>
                <a:gd name="connsiteY1" fmla="*/ 0 h 1698264"/>
                <a:gd name="connsiteX2" fmla="*/ 3325601 w 3495427"/>
                <a:gd name="connsiteY2" fmla="*/ 0 h 1698264"/>
                <a:gd name="connsiteX3" fmla="*/ 3495427 w 3495427"/>
                <a:gd name="connsiteY3" fmla="*/ 169826 h 1698264"/>
                <a:gd name="connsiteX4" fmla="*/ 3495427 w 3495427"/>
                <a:gd name="connsiteY4" fmla="*/ 1528438 h 1698264"/>
                <a:gd name="connsiteX5" fmla="*/ 3325601 w 3495427"/>
                <a:gd name="connsiteY5" fmla="*/ 1698264 h 1698264"/>
                <a:gd name="connsiteX6" fmla="*/ 169826 w 3495427"/>
                <a:gd name="connsiteY6" fmla="*/ 1698264 h 1698264"/>
                <a:gd name="connsiteX7" fmla="*/ 0 w 3495427"/>
                <a:gd name="connsiteY7" fmla="*/ 1528438 h 1698264"/>
                <a:gd name="connsiteX8" fmla="*/ 0 w 3495427"/>
                <a:gd name="connsiteY8" fmla="*/ 169826 h 1698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95427" h="1698264">
                  <a:moveTo>
                    <a:pt x="0" y="169826"/>
                  </a:moveTo>
                  <a:cubicBezTo>
                    <a:pt x="0" y="76034"/>
                    <a:pt x="76034" y="0"/>
                    <a:pt x="169826" y="0"/>
                  </a:cubicBezTo>
                  <a:lnTo>
                    <a:pt x="3325601" y="0"/>
                  </a:lnTo>
                  <a:cubicBezTo>
                    <a:pt x="3419393" y="0"/>
                    <a:pt x="3495427" y="76034"/>
                    <a:pt x="3495427" y="169826"/>
                  </a:cubicBezTo>
                  <a:lnTo>
                    <a:pt x="3495427" y="1528438"/>
                  </a:lnTo>
                  <a:cubicBezTo>
                    <a:pt x="3495427" y="1622230"/>
                    <a:pt x="3419393" y="1698264"/>
                    <a:pt x="3325601" y="1698264"/>
                  </a:cubicBezTo>
                  <a:lnTo>
                    <a:pt x="169826" y="1698264"/>
                  </a:lnTo>
                  <a:cubicBezTo>
                    <a:pt x="76034" y="1698264"/>
                    <a:pt x="0" y="1622230"/>
                    <a:pt x="0" y="1528438"/>
                  </a:cubicBezTo>
                  <a:lnTo>
                    <a:pt x="0" y="169826"/>
                  </a:lnTo>
                  <a:close/>
                </a:path>
              </a:pathLst>
            </a:custGeom>
            <a:ln>
              <a:noFill/>
            </a:ln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85933" tIns="37305" rIns="37305" bIns="461871" numCol="1" spcCol="1270" anchor="t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Consumers</a:t>
              </a:r>
            </a:p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Customers</a:t>
              </a:r>
            </a:p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Employees &amp; applicants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225425" y="903593"/>
              <a:ext cx="4063522" cy="1698264"/>
            </a:xfrm>
            <a:custGeom>
              <a:avLst/>
              <a:gdLst>
                <a:gd name="connsiteX0" fmla="*/ 0 w 4063522"/>
                <a:gd name="connsiteY0" fmla="*/ 169826 h 1698264"/>
                <a:gd name="connsiteX1" fmla="*/ 169826 w 4063522"/>
                <a:gd name="connsiteY1" fmla="*/ 0 h 1698264"/>
                <a:gd name="connsiteX2" fmla="*/ 3893696 w 4063522"/>
                <a:gd name="connsiteY2" fmla="*/ 0 h 1698264"/>
                <a:gd name="connsiteX3" fmla="*/ 4063522 w 4063522"/>
                <a:gd name="connsiteY3" fmla="*/ 169826 h 1698264"/>
                <a:gd name="connsiteX4" fmla="*/ 4063522 w 4063522"/>
                <a:gd name="connsiteY4" fmla="*/ 1528438 h 1698264"/>
                <a:gd name="connsiteX5" fmla="*/ 3893696 w 4063522"/>
                <a:gd name="connsiteY5" fmla="*/ 1698264 h 1698264"/>
                <a:gd name="connsiteX6" fmla="*/ 169826 w 4063522"/>
                <a:gd name="connsiteY6" fmla="*/ 1698264 h 1698264"/>
                <a:gd name="connsiteX7" fmla="*/ 0 w 4063522"/>
                <a:gd name="connsiteY7" fmla="*/ 1528438 h 1698264"/>
                <a:gd name="connsiteX8" fmla="*/ 0 w 4063522"/>
                <a:gd name="connsiteY8" fmla="*/ 169826 h 1698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63522" h="1698264">
                  <a:moveTo>
                    <a:pt x="0" y="169826"/>
                  </a:moveTo>
                  <a:cubicBezTo>
                    <a:pt x="0" y="76034"/>
                    <a:pt x="76034" y="0"/>
                    <a:pt x="169826" y="0"/>
                  </a:cubicBezTo>
                  <a:lnTo>
                    <a:pt x="3893696" y="0"/>
                  </a:lnTo>
                  <a:cubicBezTo>
                    <a:pt x="3987488" y="0"/>
                    <a:pt x="4063522" y="76034"/>
                    <a:pt x="4063522" y="169826"/>
                  </a:cubicBezTo>
                  <a:lnTo>
                    <a:pt x="4063522" y="1528438"/>
                  </a:lnTo>
                  <a:cubicBezTo>
                    <a:pt x="4063522" y="1622230"/>
                    <a:pt x="3987488" y="1698264"/>
                    <a:pt x="3893696" y="1698264"/>
                  </a:cubicBezTo>
                  <a:lnTo>
                    <a:pt x="169826" y="1698264"/>
                  </a:lnTo>
                  <a:cubicBezTo>
                    <a:pt x="76034" y="1698264"/>
                    <a:pt x="0" y="1622230"/>
                    <a:pt x="0" y="1528438"/>
                  </a:cubicBezTo>
                  <a:lnTo>
                    <a:pt x="0" y="169826"/>
                  </a:lnTo>
                  <a:close/>
                </a:path>
              </a:pathLst>
            </a:custGeom>
            <a:ln>
              <a:noFill/>
            </a:ln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7305" tIns="37305" rIns="1256362" bIns="461871" numCol="1" spcCol="1270" anchor="t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Consumer Reporting Agency</a:t>
              </a:r>
            </a:p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Employers</a:t>
              </a:r>
            </a:p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Unions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2220965" y="1230364"/>
              <a:ext cx="2297963" cy="2297963"/>
            </a:xfrm>
            <a:custGeom>
              <a:avLst/>
              <a:gdLst>
                <a:gd name="connsiteX0" fmla="*/ 0 w 2297963"/>
                <a:gd name="connsiteY0" fmla="*/ 2297963 h 2297963"/>
                <a:gd name="connsiteX1" fmla="*/ 2297963 w 2297963"/>
                <a:gd name="connsiteY1" fmla="*/ 0 h 2297963"/>
                <a:gd name="connsiteX2" fmla="*/ 2297963 w 2297963"/>
                <a:gd name="connsiteY2" fmla="*/ 2297963 h 2297963"/>
                <a:gd name="connsiteX3" fmla="*/ 0 w 2297963"/>
                <a:gd name="connsiteY3" fmla="*/ 2297963 h 2297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7963" h="2297963">
                  <a:moveTo>
                    <a:pt x="0" y="2297963"/>
                  </a:moveTo>
                  <a:cubicBezTo>
                    <a:pt x="0" y="1028833"/>
                    <a:pt x="1028833" y="0"/>
                    <a:pt x="2297963" y="0"/>
                  </a:cubicBezTo>
                  <a:lnTo>
                    <a:pt x="2297963" y="2297963"/>
                  </a:lnTo>
                  <a:lnTo>
                    <a:pt x="0" y="2297963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73058" tIns="673058" rIns="91440" bIns="91440" numCol="1" spcCol="1270" anchor="ctr" anchorCtr="0">
              <a:noAutofit/>
            </a:bodyPr>
            <a:lstStyle/>
            <a:p>
              <a:pPr lvl="0" algn="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You &amp; Partners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4625070" y="1230364"/>
              <a:ext cx="2297963" cy="2297963"/>
            </a:xfrm>
            <a:custGeom>
              <a:avLst/>
              <a:gdLst>
                <a:gd name="connsiteX0" fmla="*/ 0 w 2297963"/>
                <a:gd name="connsiteY0" fmla="*/ 2297963 h 2297963"/>
                <a:gd name="connsiteX1" fmla="*/ 2297963 w 2297963"/>
                <a:gd name="connsiteY1" fmla="*/ 0 h 2297963"/>
                <a:gd name="connsiteX2" fmla="*/ 2297963 w 2297963"/>
                <a:gd name="connsiteY2" fmla="*/ 2297963 h 2297963"/>
                <a:gd name="connsiteX3" fmla="*/ 0 w 2297963"/>
                <a:gd name="connsiteY3" fmla="*/ 2297963 h 2297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7963" h="2297963">
                  <a:moveTo>
                    <a:pt x="0" y="0"/>
                  </a:moveTo>
                  <a:cubicBezTo>
                    <a:pt x="1269130" y="0"/>
                    <a:pt x="2297963" y="1028833"/>
                    <a:pt x="2297963" y="2297963"/>
                  </a:cubicBezTo>
                  <a:lnTo>
                    <a:pt x="0" y="22979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673058" rIns="673058" bIns="9144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Data Subjects</a:t>
              </a:r>
            </a:p>
          </p:txBody>
        </p:sp>
        <p:sp>
          <p:nvSpPr>
            <p:cNvPr id="14" name="Freeform 13"/>
            <p:cNvSpPr/>
            <p:nvPr/>
          </p:nvSpPr>
          <p:spPr>
            <a:xfrm rot="21600000">
              <a:off x="4625070" y="3634468"/>
              <a:ext cx="2297964" cy="2297964"/>
            </a:xfrm>
            <a:custGeom>
              <a:avLst/>
              <a:gdLst>
                <a:gd name="connsiteX0" fmla="*/ 0 w 2297963"/>
                <a:gd name="connsiteY0" fmla="*/ 2297963 h 2297963"/>
                <a:gd name="connsiteX1" fmla="*/ 2297963 w 2297963"/>
                <a:gd name="connsiteY1" fmla="*/ 0 h 2297963"/>
                <a:gd name="connsiteX2" fmla="*/ 2297963 w 2297963"/>
                <a:gd name="connsiteY2" fmla="*/ 2297963 h 2297963"/>
                <a:gd name="connsiteX3" fmla="*/ 0 w 2297963"/>
                <a:gd name="connsiteY3" fmla="*/ 2297963 h 2297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7963" h="2297963">
                  <a:moveTo>
                    <a:pt x="2297963" y="0"/>
                  </a:moveTo>
                  <a:cubicBezTo>
                    <a:pt x="2297963" y="1269130"/>
                    <a:pt x="1269130" y="2297963"/>
                    <a:pt x="0" y="2297963"/>
                  </a:cubicBezTo>
                  <a:lnTo>
                    <a:pt x="0" y="0"/>
                  </a:lnTo>
                  <a:lnTo>
                    <a:pt x="2297963" y="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91441" rIns="673059" bIns="673058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General Public</a:t>
              </a:r>
            </a:p>
          </p:txBody>
        </p:sp>
        <p:sp>
          <p:nvSpPr>
            <p:cNvPr id="15" name="Freeform 14"/>
            <p:cNvSpPr/>
            <p:nvPr/>
          </p:nvSpPr>
          <p:spPr>
            <a:xfrm rot="21600000">
              <a:off x="2220965" y="3634469"/>
              <a:ext cx="2297963" cy="2297963"/>
            </a:xfrm>
            <a:custGeom>
              <a:avLst/>
              <a:gdLst>
                <a:gd name="connsiteX0" fmla="*/ 0 w 2297963"/>
                <a:gd name="connsiteY0" fmla="*/ 2297963 h 2297963"/>
                <a:gd name="connsiteX1" fmla="*/ 2297963 w 2297963"/>
                <a:gd name="connsiteY1" fmla="*/ 0 h 2297963"/>
                <a:gd name="connsiteX2" fmla="*/ 2297963 w 2297963"/>
                <a:gd name="connsiteY2" fmla="*/ 2297963 h 2297963"/>
                <a:gd name="connsiteX3" fmla="*/ 0 w 2297963"/>
                <a:gd name="connsiteY3" fmla="*/ 2297963 h 2297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7963" h="2297963">
                  <a:moveTo>
                    <a:pt x="2297963" y="2297963"/>
                  </a:moveTo>
                  <a:cubicBezTo>
                    <a:pt x="1028833" y="2297963"/>
                    <a:pt x="0" y="1269130"/>
                    <a:pt x="0" y="0"/>
                  </a:cubicBezTo>
                  <a:lnTo>
                    <a:pt x="2297963" y="0"/>
                  </a:lnTo>
                  <a:lnTo>
                    <a:pt x="2297963" y="2297963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73058" tIns="91440" rIns="91440" bIns="673058" numCol="1" spcCol="1270" anchor="ctr" anchorCtr="0">
              <a:noAutofit/>
            </a:bodyPr>
            <a:lstStyle/>
            <a:p>
              <a:pPr lvl="0" algn="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Enforcing Entities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0376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Data is Protected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25425" y="914400"/>
            <a:ext cx="8693149" cy="5257799"/>
          </a:xfrm>
        </p:spPr>
        <p:txBody>
          <a:bodyPr anchor="t"/>
          <a:lstStyle/>
          <a:p>
            <a:r>
              <a:rPr lang="en-US" b="1" dirty="0"/>
              <a:t>Consumer Reports </a:t>
            </a:r>
            <a:r>
              <a:rPr lang="en-US" dirty="0"/>
              <a:t>(credit reports)</a:t>
            </a:r>
          </a:p>
          <a:p>
            <a:pPr lvl="1"/>
            <a:r>
              <a:rPr lang="en-US" dirty="0"/>
              <a:t>Consumer Reporting Agency report re:</a:t>
            </a:r>
          </a:p>
          <a:p>
            <a:pPr lvl="2"/>
            <a:r>
              <a:rPr lang="en-US" dirty="0"/>
              <a:t>Credit worthiness/standing/capacity or </a:t>
            </a:r>
          </a:p>
          <a:p>
            <a:pPr lvl="2"/>
            <a:r>
              <a:rPr lang="en-US" dirty="0"/>
              <a:t>Character and reputation</a:t>
            </a:r>
          </a:p>
          <a:p>
            <a:pPr lvl="2"/>
            <a:r>
              <a:rPr lang="en-US" dirty="0"/>
              <a:t>Personal characteristics, mode of living</a:t>
            </a:r>
          </a:p>
          <a:p>
            <a:pPr lvl="1"/>
            <a:r>
              <a:rPr lang="en-US" dirty="0"/>
              <a:t>To determine financial responsibility as factor for:</a:t>
            </a:r>
          </a:p>
          <a:p>
            <a:pPr lvl="2"/>
            <a:r>
              <a:rPr lang="en-US" dirty="0"/>
              <a:t>Employment </a:t>
            </a:r>
          </a:p>
          <a:p>
            <a:pPr lvl="2"/>
            <a:r>
              <a:rPr lang="en-US" dirty="0"/>
              <a:t>Business transaction (including credit or insurance) </a:t>
            </a:r>
          </a:p>
          <a:p>
            <a:pPr lvl="2"/>
            <a:r>
              <a:rPr lang="en-US" dirty="0"/>
              <a:t>Receipt of gov’t benefit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8637D9-31A6-41B8-8AD6-B484195297E1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C4B33-2189-4FF3-BA77-8D2407C1D31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5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Data is Protected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Customer Proprietary Network Information </a:t>
            </a:r>
            <a:r>
              <a:rPr lang="en-US" dirty="0"/>
              <a:t>(CPNI)</a:t>
            </a:r>
          </a:p>
          <a:p>
            <a:pPr lvl="1"/>
            <a:r>
              <a:rPr lang="en-US" dirty="0"/>
              <a:t>Subscription, network, billing info</a:t>
            </a:r>
          </a:p>
          <a:p>
            <a:pPr lvl="1"/>
            <a:r>
              <a:rPr lang="en-US" dirty="0"/>
              <a:t>Phone features and services used</a:t>
            </a:r>
          </a:p>
          <a:p>
            <a:pPr lvl="1"/>
            <a:r>
              <a:rPr lang="en-US" dirty="0"/>
              <a:t>Call log data</a:t>
            </a:r>
          </a:p>
          <a:p>
            <a:r>
              <a:rPr lang="en-US" b="1" dirty="0"/>
              <a:t>Phone numbers</a:t>
            </a:r>
            <a:r>
              <a:rPr lang="en-US" dirty="0"/>
              <a:t> on the Do Not Call Registry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00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Telecom and Marketing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5875291"/>
              </p:ext>
            </p:extLst>
          </p:nvPr>
        </p:nvGraphicFramePr>
        <p:xfrm>
          <a:off x="457200" y="1286607"/>
          <a:ext cx="8229600" cy="32359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980730">
                  <a:extLst>
                    <a:ext uri="{9D8B030D-6E8A-4147-A177-3AD203B41FA5}">
                      <a16:colId xmlns:a16="http://schemas.microsoft.com/office/drawing/2014/main" xmlns="" val="2192186797"/>
                    </a:ext>
                  </a:extLst>
                </a:gridCol>
                <a:gridCol w="5039070">
                  <a:extLst>
                    <a:ext uri="{9D8B030D-6E8A-4147-A177-3AD203B41FA5}">
                      <a16:colId xmlns:a16="http://schemas.microsoft.com/office/drawing/2014/main" xmlns="" val="4532607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521617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1984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Cable Television</a:t>
                      </a:r>
                      <a:r>
                        <a:rPr lang="en-US" sz="1800" b="0" baseline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 Privacy Act</a:t>
                      </a:r>
                      <a:endParaRPr lang="en-US" sz="1800" b="0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FCC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3013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1988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Video Privacy 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23515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1991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Telephone Consumer Protection Act (TCPA)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FCC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625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1995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Telemarketing and Consumer Fraud and Abuse Prevention 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7593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1996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Telecommunications 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4434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2003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TCPA Revision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FCC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104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2003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CAN-SPAM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FCC/ FTC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8075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latin typeface="Ebrima" panose="02000000000000000000" pitchFamily="2" charset="0"/>
                          <a:ea typeface="Ebrima" panose="02000000000000000000" pitchFamily="2" charset="0"/>
                          <a:cs typeface="Ebrima" panose="02000000000000000000" pitchFamily="2" charset="0"/>
                        </a:rPr>
                        <a:t>Junk Fax Prevention 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dirty="0">
                        <a:latin typeface="Ebrima" panose="02000000000000000000" pitchFamily="2" charset="0"/>
                        <a:ea typeface="Ebrima" panose="02000000000000000000" pitchFamily="2" charset="0"/>
                        <a:cs typeface="Ebrima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068324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914400"/>
            <a:ext cx="8229600" cy="369332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cap="small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Sources Of Law And Enforcing Entities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1283732"/>
            <a:ext cx="8229600" cy="369332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cap="small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Information Protected</a:t>
            </a:r>
          </a:p>
        </p:txBody>
      </p:sp>
    </p:spTree>
    <p:extLst>
      <p:ext uri="{BB962C8B-B14F-4D97-AF65-F5344CB8AC3E}">
        <p14:creationId xmlns:p14="http://schemas.microsoft.com/office/powerpoint/2010/main" val="2650126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0 0.46921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46921 L 0 -3.7037E-7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  <p:bldP spid="9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Protections in Commerce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protections in commerce – privacy and security in telecom, credit reporting, banking, and e-commerce</a:t>
            </a:r>
          </a:p>
          <a:p>
            <a:r>
              <a:rPr lang="en-US" dirty="0" err="1"/>
              <a:t>i</a:t>
            </a:r>
            <a:r>
              <a:rPr lang="en-US" dirty="0"/>
              <a:t>. Sources of law and enforcing agencies</a:t>
            </a:r>
          </a:p>
          <a:p>
            <a:r>
              <a:rPr lang="en-US" dirty="0"/>
              <a:t>ii. Types of protected information</a:t>
            </a:r>
          </a:p>
          <a:p>
            <a:r>
              <a:rPr lang="en-US" dirty="0"/>
              <a:t>iii. Restrictions and obligations in collection, use, storage, distribution, and destruction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53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Protections in the Data Lifecycle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0220968"/>
              </p:ext>
            </p:extLst>
          </p:nvPr>
        </p:nvGraphicFramePr>
        <p:xfrm>
          <a:off x="225425" y="685799"/>
          <a:ext cx="8693149" cy="5562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AAF808-F33F-4AB7-9995-7BA8C5E02C55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4212" y="1976564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DESTROY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4600" y="3913767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TRANSFER/ DISTRIBUTE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53200" y="1892954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USE/ PROCESS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19600" y="4482759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STORE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33799" y="55111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COLLECT</a:t>
            </a:r>
          </a:p>
        </p:txBody>
      </p:sp>
    </p:spTree>
    <p:extLst>
      <p:ext uri="{BB962C8B-B14F-4D97-AF65-F5344CB8AC3E}">
        <p14:creationId xmlns:p14="http://schemas.microsoft.com/office/powerpoint/2010/main" val="12546499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Controls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Affirmative consent</a:t>
            </a:r>
          </a:p>
          <a:p>
            <a:pPr lvl="1"/>
            <a:r>
              <a:rPr lang="en-US" dirty="0"/>
              <a:t>Check permissible use of credit reports</a:t>
            </a:r>
          </a:p>
          <a:p>
            <a:pPr lvl="1"/>
            <a:r>
              <a:rPr lang="en-US" dirty="0"/>
              <a:t>More sensitive data = likely to be required </a:t>
            </a:r>
          </a:p>
          <a:p>
            <a:r>
              <a:rPr lang="en-US" dirty="0"/>
              <a:t>Suspicious Activity Reports*</a:t>
            </a:r>
          </a:p>
          <a:p>
            <a:pPr lvl="1"/>
            <a:r>
              <a:rPr lang="en-US" dirty="0"/>
              <a:t>Possible crime or money laundering involving $5000+</a:t>
            </a:r>
          </a:p>
          <a:p>
            <a:pPr lvl="1"/>
            <a:r>
              <a:rPr lang="en-US" dirty="0"/>
              <a:t>Sent to Dept. of Treasury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* Government-mandated action that encroaches on personal privacy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475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Protections in healthcare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38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DC86090C-57C1-4C3E-9DD3-8BE8FF3162C7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1C17D8-DF50-7043-B5B8-640E595596F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361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Law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Health Insurance Portability and Accountability Act (HIPAA)</a:t>
            </a:r>
          </a:p>
          <a:p>
            <a:pPr lvl="1"/>
            <a:r>
              <a:rPr lang="en-US" dirty="0"/>
              <a:t>Privacy Rule</a:t>
            </a:r>
          </a:p>
          <a:p>
            <a:pPr lvl="1"/>
            <a:r>
              <a:rPr lang="en-US" dirty="0"/>
              <a:t>Security Rule</a:t>
            </a:r>
          </a:p>
          <a:p>
            <a:pPr lvl="1"/>
            <a:r>
              <a:rPr lang="en-US" dirty="0"/>
              <a:t>HITECH</a:t>
            </a:r>
          </a:p>
          <a:p>
            <a:r>
              <a:rPr lang="en-US" dirty="0"/>
              <a:t>Genetic Information Nondiscrimination Act (GINA)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052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Involved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25425" y="1066800"/>
            <a:ext cx="8693148" cy="4910332"/>
            <a:chOff x="225425" y="1066800"/>
            <a:chExt cx="8693148" cy="4910332"/>
          </a:xfrm>
        </p:grpSpPr>
        <p:sp>
          <p:nvSpPr>
            <p:cNvPr id="8" name="Freeform 7"/>
            <p:cNvSpPr/>
            <p:nvPr/>
          </p:nvSpPr>
          <p:spPr>
            <a:xfrm>
              <a:off x="5314261" y="4343404"/>
              <a:ext cx="3604312" cy="1633728"/>
            </a:xfrm>
            <a:custGeom>
              <a:avLst/>
              <a:gdLst>
                <a:gd name="connsiteX0" fmla="*/ 0 w 3604312"/>
                <a:gd name="connsiteY0" fmla="*/ 163373 h 1633728"/>
                <a:gd name="connsiteX1" fmla="*/ 163373 w 3604312"/>
                <a:gd name="connsiteY1" fmla="*/ 0 h 1633728"/>
                <a:gd name="connsiteX2" fmla="*/ 3440939 w 3604312"/>
                <a:gd name="connsiteY2" fmla="*/ 0 h 1633728"/>
                <a:gd name="connsiteX3" fmla="*/ 3604312 w 3604312"/>
                <a:gd name="connsiteY3" fmla="*/ 163373 h 1633728"/>
                <a:gd name="connsiteX4" fmla="*/ 3604312 w 3604312"/>
                <a:gd name="connsiteY4" fmla="*/ 1470355 h 1633728"/>
                <a:gd name="connsiteX5" fmla="*/ 3440939 w 3604312"/>
                <a:gd name="connsiteY5" fmla="*/ 1633728 h 1633728"/>
                <a:gd name="connsiteX6" fmla="*/ 163373 w 3604312"/>
                <a:gd name="connsiteY6" fmla="*/ 1633728 h 1633728"/>
                <a:gd name="connsiteX7" fmla="*/ 0 w 3604312"/>
                <a:gd name="connsiteY7" fmla="*/ 1470355 h 1633728"/>
                <a:gd name="connsiteX8" fmla="*/ 0 w 3604312"/>
                <a:gd name="connsiteY8" fmla="*/ 163373 h 1633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04312" h="1633728">
                  <a:moveTo>
                    <a:pt x="0" y="163373"/>
                  </a:moveTo>
                  <a:cubicBezTo>
                    <a:pt x="0" y="73145"/>
                    <a:pt x="73145" y="0"/>
                    <a:pt x="163373" y="0"/>
                  </a:cubicBezTo>
                  <a:lnTo>
                    <a:pt x="3440939" y="0"/>
                  </a:lnTo>
                  <a:cubicBezTo>
                    <a:pt x="3531167" y="0"/>
                    <a:pt x="3604312" y="73145"/>
                    <a:pt x="3604312" y="163373"/>
                  </a:cubicBezTo>
                  <a:lnTo>
                    <a:pt x="3604312" y="1470355"/>
                  </a:lnTo>
                  <a:cubicBezTo>
                    <a:pt x="3604312" y="1560583"/>
                    <a:pt x="3531167" y="1633728"/>
                    <a:pt x="3440939" y="1633728"/>
                  </a:cubicBezTo>
                  <a:lnTo>
                    <a:pt x="163373" y="1633728"/>
                  </a:lnTo>
                  <a:cubicBezTo>
                    <a:pt x="73145" y="1633728"/>
                    <a:pt x="0" y="1560583"/>
                    <a:pt x="0" y="1470355"/>
                  </a:cubicBezTo>
                  <a:lnTo>
                    <a:pt x="0" y="163373"/>
                  </a:lnTo>
                  <a:close/>
                </a:path>
              </a:pathLst>
            </a:custGeom>
            <a:ln>
              <a:noFill/>
            </a:ln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17182" tIns="444320" rIns="35888" bIns="35888" numCol="1" spcCol="1270" anchor="t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Consumers of medical research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225425" y="3505204"/>
              <a:ext cx="3511399" cy="1633728"/>
            </a:xfrm>
            <a:custGeom>
              <a:avLst/>
              <a:gdLst>
                <a:gd name="connsiteX0" fmla="*/ 0 w 3511399"/>
                <a:gd name="connsiteY0" fmla="*/ 163373 h 1633728"/>
                <a:gd name="connsiteX1" fmla="*/ 163373 w 3511399"/>
                <a:gd name="connsiteY1" fmla="*/ 0 h 1633728"/>
                <a:gd name="connsiteX2" fmla="*/ 3348026 w 3511399"/>
                <a:gd name="connsiteY2" fmla="*/ 0 h 1633728"/>
                <a:gd name="connsiteX3" fmla="*/ 3511399 w 3511399"/>
                <a:gd name="connsiteY3" fmla="*/ 163373 h 1633728"/>
                <a:gd name="connsiteX4" fmla="*/ 3511399 w 3511399"/>
                <a:gd name="connsiteY4" fmla="*/ 1470355 h 1633728"/>
                <a:gd name="connsiteX5" fmla="*/ 3348026 w 3511399"/>
                <a:gd name="connsiteY5" fmla="*/ 1633728 h 1633728"/>
                <a:gd name="connsiteX6" fmla="*/ 163373 w 3511399"/>
                <a:gd name="connsiteY6" fmla="*/ 1633728 h 1633728"/>
                <a:gd name="connsiteX7" fmla="*/ 0 w 3511399"/>
                <a:gd name="connsiteY7" fmla="*/ 1470355 h 1633728"/>
                <a:gd name="connsiteX8" fmla="*/ 0 w 3511399"/>
                <a:gd name="connsiteY8" fmla="*/ 163373 h 1633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11399" h="1633728">
                  <a:moveTo>
                    <a:pt x="0" y="163373"/>
                  </a:moveTo>
                  <a:cubicBezTo>
                    <a:pt x="0" y="73145"/>
                    <a:pt x="73145" y="0"/>
                    <a:pt x="163373" y="0"/>
                  </a:cubicBezTo>
                  <a:lnTo>
                    <a:pt x="3348026" y="0"/>
                  </a:lnTo>
                  <a:cubicBezTo>
                    <a:pt x="3438254" y="0"/>
                    <a:pt x="3511399" y="73145"/>
                    <a:pt x="3511399" y="163373"/>
                  </a:cubicBezTo>
                  <a:lnTo>
                    <a:pt x="3511399" y="1470355"/>
                  </a:lnTo>
                  <a:cubicBezTo>
                    <a:pt x="3511399" y="1560583"/>
                    <a:pt x="3438254" y="1633728"/>
                    <a:pt x="3348026" y="1633728"/>
                  </a:cubicBezTo>
                  <a:lnTo>
                    <a:pt x="163373" y="1633728"/>
                  </a:lnTo>
                  <a:cubicBezTo>
                    <a:pt x="73145" y="1633728"/>
                    <a:pt x="0" y="1560583"/>
                    <a:pt x="0" y="1470355"/>
                  </a:cubicBezTo>
                  <a:lnTo>
                    <a:pt x="0" y="163373"/>
                  </a:lnTo>
                  <a:close/>
                </a:path>
              </a:pathLst>
            </a:custGeom>
            <a:ln>
              <a:noFill/>
            </a:ln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5888" tIns="444320" rIns="1089308" bIns="35888" numCol="1" spcCol="1270" anchor="t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Dept. of Health &amp; Human Services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Dept. of Justice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State Attorneys General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5555976" y="1066800"/>
              <a:ext cx="3362597" cy="1633728"/>
            </a:xfrm>
            <a:custGeom>
              <a:avLst/>
              <a:gdLst>
                <a:gd name="connsiteX0" fmla="*/ 0 w 3362597"/>
                <a:gd name="connsiteY0" fmla="*/ 163373 h 1633728"/>
                <a:gd name="connsiteX1" fmla="*/ 163373 w 3362597"/>
                <a:gd name="connsiteY1" fmla="*/ 0 h 1633728"/>
                <a:gd name="connsiteX2" fmla="*/ 3199224 w 3362597"/>
                <a:gd name="connsiteY2" fmla="*/ 0 h 1633728"/>
                <a:gd name="connsiteX3" fmla="*/ 3362597 w 3362597"/>
                <a:gd name="connsiteY3" fmla="*/ 163373 h 1633728"/>
                <a:gd name="connsiteX4" fmla="*/ 3362597 w 3362597"/>
                <a:gd name="connsiteY4" fmla="*/ 1470355 h 1633728"/>
                <a:gd name="connsiteX5" fmla="*/ 3199224 w 3362597"/>
                <a:gd name="connsiteY5" fmla="*/ 1633728 h 1633728"/>
                <a:gd name="connsiteX6" fmla="*/ 163373 w 3362597"/>
                <a:gd name="connsiteY6" fmla="*/ 1633728 h 1633728"/>
                <a:gd name="connsiteX7" fmla="*/ 0 w 3362597"/>
                <a:gd name="connsiteY7" fmla="*/ 1470355 h 1633728"/>
                <a:gd name="connsiteX8" fmla="*/ 0 w 3362597"/>
                <a:gd name="connsiteY8" fmla="*/ 163373 h 1633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62597" h="1633728">
                  <a:moveTo>
                    <a:pt x="0" y="163373"/>
                  </a:moveTo>
                  <a:cubicBezTo>
                    <a:pt x="0" y="73145"/>
                    <a:pt x="73145" y="0"/>
                    <a:pt x="163373" y="0"/>
                  </a:cubicBezTo>
                  <a:lnTo>
                    <a:pt x="3199224" y="0"/>
                  </a:lnTo>
                  <a:cubicBezTo>
                    <a:pt x="3289452" y="0"/>
                    <a:pt x="3362597" y="73145"/>
                    <a:pt x="3362597" y="163373"/>
                  </a:cubicBezTo>
                  <a:lnTo>
                    <a:pt x="3362597" y="1470355"/>
                  </a:lnTo>
                  <a:cubicBezTo>
                    <a:pt x="3362597" y="1560583"/>
                    <a:pt x="3289452" y="1633728"/>
                    <a:pt x="3199224" y="1633728"/>
                  </a:cubicBezTo>
                  <a:lnTo>
                    <a:pt x="163373" y="1633728"/>
                  </a:lnTo>
                  <a:cubicBezTo>
                    <a:pt x="73145" y="1633728"/>
                    <a:pt x="0" y="1560583"/>
                    <a:pt x="0" y="1470355"/>
                  </a:cubicBezTo>
                  <a:lnTo>
                    <a:pt x="0" y="163373"/>
                  </a:lnTo>
                  <a:close/>
                </a:path>
              </a:pathLst>
            </a:custGeom>
            <a:ln>
              <a:noFill/>
            </a:ln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44668" tIns="35888" rIns="35888" bIns="444320" numCol="1" spcCol="1270" anchor="t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Healthcare recipients</a:t>
              </a:r>
            </a:p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Employees and applicants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225425" y="1066800"/>
              <a:ext cx="3909103" cy="1633728"/>
            </a:xfrm>
            <a:custGeom>
              <a:avLst/>
              <a:gdLst>
                <a:gd name="connsiteX0" fmla="*/ 0 w 3909103"/>
                <a:gd name="connsiteY0" fmla="*/ 163373 h 1633728"/>
                <a:gd name="connsiteX1" fmla="*/ 163373 w 3909103"/>
                <a:gd name="connsiteY1" fmla="*/ 0 h 1633728"/>
                <a:gd name="connsiteX2" fmla="*/ 3745730 w 3909103"/>
                <a:gd name="connsiteY2" fmla="*/ 0 h 1633728"/>
                <a:gd name="connsiteX3" fmla="*/ 3909103 w 3909103"/>
                <a:gd name="connsiteY3" fmla="*/ 163373 h 1633728"/>
                <a:gd name="connsiteX4" fmla="*/ 3909103 w 3909103"/>
                <a:gd name="connsiteY4" fmla="*/ 1470355 h 1633728"/>
                <a:gd name="connsiteX5" fmla="*/ 3745730 w 3909103"/>
                <a:gd name="connsiteY5" fmla="*/ 1633728 h 1633728"/>
                <a:gd name="connsiteX6" fmla="*/ 163373 w 3909103"/>
                <a:gd name="connsiteY6" fmla="*/ 1633728 h 1633728"/>
                <a:gd name="connsiteX7" fmla="*/ 0 w 3909103"/>
                <a:gd name="connsiteY7" fmla="*/ 1470355 h 1633728"/>
                <a:gd name="connsiteX8" fmla="*/ 0 w 3909103"/>
                <a:gd name="connsiteY8" fmla="*/ 163373 h 1633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09103" h="1633728">
                  <a:moveTo>
                    <a:pt x="0" y="163373"/>
                  </a:moveTo>
                  <a:cubicBezTo>
                    <a:pt x="0" y="73145"/>
                    <a:pt x="73145" y="0"/>
                    <a:pt x="163373" y="0"/>
                  </a:cubicBezTo>
                  <a:lnTo>
                    <a:pt x="3745730" y="0"/>
                  </a:lnTo>
                  <a:cubicBezTo>
                    <a:pt x="3835958" y="0"/>
                    <a:pt x="3909103" y="73145"/>
                    <a:pt x="3909103" y="163373"/>
                  </a:cubicBezTo>
                  <a:lnTo>
                    <a:pt x="3909103" y="1470355"/>
                  </a:lnTo>
                  <a:cubicBezTo>
                    <a:pt x="3909103" y="1560583"/>
                    <a:pt x="3835958" y="1633728"/>
                    <a:pt x="3745730" y="1633728"/>
                  </a:cubicBezTo>
                  <a:lnTo>
                    <a:pt x="163373" y="1633728"/>
                  </a:lnTo>
                  <a:cubicBezTo>
                    <a:pt x="73145" y="1633728"/>
                    <a:pt x="0" y="1560583"/>
                    <a:pt x="0" y="1470355"/>
                  </a:cubicBezTo>
                  <a:lnTo>
                    <a:pt x="0" y="163373"/>
                  </a:lnTo>
                  <a:close/>
                </a:path>
              </a:pathLst>
            </a:custGeom>
            <a:ln>
              <a:noFill/>
            </a:ln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5888" tIns="35888" rIns="1208619" bIns="444320" numCol="1" spcCol="1270" anchor="t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“Covered entities”</a:t>
              </a:r>
            </a:p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“Business associates”</a:t>
              </a:r>
            </a:p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Employers</a:t>
              </a:r>
            </a:p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Unions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2310307" y="1357807"/>
              <a:ext cx="2210638" cy="2210638"/>
            </a:xfrm>
            <a:custGeom>
              <a:avLst/>
              <a:gdLst>
                <a:gd name="connsiteX0" fmla="*/ 0 w 2210638"/>
                <a:gd name="connsiteY0" fmla="*/ 2210638 h 2210638"/>
                <a:gd name="connsiteX1" fmla="*/ 2210638 w 2210638"/>
                <a:gd name="connsiteY1" fmla="*/ 0 h 2210638"/>
                <a:gd name="connsiteX2" fmla="*/ 2210638 w 2210638"/>
                <a:gd name="connsiteY2" fmla="*/ 2210638 h 2210638"/>
                <a:gd name="connsiteX3" fmla="*/ 0 w 2210638"/>
                <a:gd name="connsiteY3" fmla="*/ 2210638 h 2210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0638" h="2210638">
                  <a:moveTo>
                    <a:pt x="0" y="2210638"/>
                  </a:moveTo>
                  <a:cubicBezTo>
                    <a:pt x="0" y="989736"/>
                    <a:pt x="989736" y="0"/>
                    <a:pt x="2210638" y="0"/>
                  </a:cubicBezTo>
                  <a:lnTo>
                    <a:pt x="2210638" y="2210638"/>
                  </a:lnTo>
                  <a:lnTo>
                    <a:pt x="0" y="2210638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481" tIns="647481" rIns="91440" bIns="91440" numCol="1" spcCol="1270" anchor="ctr" anchorCtr="0">
              <a:noAutofit/>
            </a:bodyPr>
            <a:lstStyle/>
            <a:p>
              <a:pPr lvl="0" algn="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You &amp; Partners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4623053" y="1357807"/>
              <a:ext cx="2210638" cy="2210638"/>
            </a:xfrm>
            <a:custGeom>
              <a:avLst/>
              <a:gdLst>
                <a:gd name="connsiteX0" fmla="*/ 0 w 2210638"/>
                <a:gd name="connsiteY0" fmla="*/ 2210638 h 2210638"/>
                <a:gd name="connsiteX1" fmla="*/ 2210638 w 2210638"/>
                <a:gd name="connsiteY1" fmla="*/ 0 h 2210638"/>
                <a:gd name="connsiteX2" fmla="*/ 2210638 w 2210638"/>
                <a:gd name="connsiteY2" fmla="*/ 2210638 h 2210638"/>
                <a:gd name="connsiteX3" fmla="*/ 0 w 2210638"/>
                <a:gd name="connsiteY3" fmla="*/ 2210638 h 2210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0638" h="2210638">
                  <a:moveTo>
                    <a:pt x="0" y="0"/>
                  </a:moveTo>
                  <a:cubicBezTo>
                    <a:pt x="1220902" y="0"/>
                    <a:pt x="2210638" y="989736"/>
                    <a:pt x="2210638" y="2210638"/>
                  </a:cubicBezTo>
                  <a:lnTo>
                    <a:pt x="0" y="221063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647481" rIns="647481" bIns="91440" numCol="1" spcCol="1270" anchor="ctr" anchorCtr="0">
              <a:noAutofit/>
            </a:bodyPr>
            <a:lstStyle/>
            <a:p>
              <a:pPr lvl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Data Subjects</a:t>
              </a:r>
            </a:p>
          </p:txBody>
        </p:sp>
        <p:sp>
          <p:nvSpPr>
            <p:cNvPr id="14" name="Freeform 13"/>
            <p:cNvSpPr/>
            <p:nvPr/>
          </p:nvSpPr>
          <p:spPr>
            <a:xfrm rot="21600000">
              <a:off x="4623053" y="3670553"/>
              <a:ext cx="2210639" cy="2210639"/>
            </a:xfrm>
            <a:custGeom>
              <a:avLst/>
              <a:gdLst>
                <a:gd name="connsiteX0" fmla="*/ 0 w 2210638"/>
                <a:gd name="connsiteY0" fmla="*/ 2210638 h 2210638"/>
                <a:gd name="connsiteX1" fmla="*/ 2210638 w 2210638"/>
                <a:gd name="connsiteY1" fmla="*/ 0 h 2210638"/>
                <a:gd name="connsiteX2" fmla="*/ 2210638 w 2210638"/>
                <a:gd name="connsiteY2" fmla="*/ 2210638 h 2210638"/>
                <a:gd name="connsiteX3" fmla="*/ 0 w 2210638"/>
                <a:gd name="connsiteY3" fmla="*/ 2210638 h 2210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0638" h="2210638">
                  <a:moveTo>
                    <a:pt x="2210638" y="0"/>
                  </a:moveTo>
                  <a:cubicBezTo>
                    <a:pt x="2210638" y="1220902"/>
                    <a:pt x="1220902" y="2210638"/>
                    <a:pt x="0" y="2210638"/>
                  </a:cubicBezTo>
                  <a:lnTo>
                    <a:pt x="0" y="0"/>
                  </a:lnTo>
                  <a:lnTo>
                    <a:pt x="2210638" y="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91441" rIns="647482" bIns="647481" numCol="1" spcCol="1270" anchor="ctr" anchorCtr="0">
              <a:noAutofit/>
            </a:bodyPr>
            <a:lstStyle/>
            <a:p>
              <a:pPr lvl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General Public</a:t>
              </a:r>
            </a:p>
          </p:txBody>
        </p:sp>
        <p:sp>
          <p:nvSpPr>
            <p:cNvPr id="15" name="Freeform 14"/>
            <p:cNvSpPr/>
            <p:nvPr/>
          </p:nvSpPr>
          <p:spPr>
            <a:xfrm rot="21600000">
              <a:off x="2310307" y="3670554"/>
              <a:ext cx="2210638" cy="2210638"/>
            </a:xfrm>
            <a:custGeom>
              <a:avLst/>
              <a:gdLst>
                <a:gd name="connsiteX0" fmla="*/ 0 w 2210638"/>
                <a:gd name="connsiteY0" fmla="*/ 2210638 h 2210638"/>
                <a:gd name="connsiteX1" fmla="*/ 2210638 w 2210638"/>
                <a:gd name="connsiteY1" fmla="*/ 0 h 2210638"/>
                <a:gd name="connsiteX2" fmla="*/ 2210638 w 2210638"/>
                <a:gd name="connsiteY2" fmla="*/ 2210638 h 2210638"/>
                <a:gd name="connsiteX3" fmla="*/ 0 w 2210638"/>
                <a:gd name="connsiteY3" fmla="*/ 2210638 h 2210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0638" h="2210638">
                  <a:moveTo>
                    <a:pt x="2210638" y="2210638"/>
                  </a:moveTo>
                  <a:cubicBezTo>
                    <a:pt x="989736" y="2210638"/>
                    <a:pt x="0" y="1220902"/>
                    <a:pt x="0" y="0"/>
                  </a:cubicBezTo>
                  <a:lnTo>
                    <a:pt x="2210638" y="0"/>
                  </a:lnTo>
                  <a:lnTo>
                    <a:pt x="2210638" y="2210638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481" tIns="91440" rIns="91440" bIns="647481" numCol="1" spcCol="1270" anchor="ctr" anchorCtr="0">
              <a:noAutofit/>
            </a:bodyPr>
            <a:lstStyle/>
            <a:p>
              <a:pPr lvl="0" algn="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Enforcing Entities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54204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Responsible for Complying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HIPAA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</a:t>
            </a:r>
            <a:r>
              <a:rPr lang="en-US" b="1" dirty="0"/>
              <a:t>Covered Entities</a:t>
            </a:r>
            <a:r>
              <a:rPr lang="en-US" dirty="0"/>
              <a:t>”</a:t>
            </a:r>
          </a:p>
          <a:p>
            <a:r>
              <a:rPr lang="en-US" dirty="0"/>
              <a:t>Healthcare providers</a:t>
            </a:r>
          </a:p>
          <a:p>
            <a:r>
              <a:rPr lang="en-US" dirty="0"/>
              <a:t>Insurers</a:t>
            </a:r>
          </a:p>
          <a:p>
            <a:r>
              <a:rPr lang="en-US" dirty="0"/>
              <a:t>Clearinghouses</a:t>
            </a:r>
          </a:p>
          <a:p>
            <a:pPr marL="0" indent="0">
              <a:buNone/>
            </a:pPr>
            <a:r>
              <a:rPr lang="en-US" dirty="0"/>
              <a:t>“</a:t>
            </a:r>
            <a:r>
              <a:rPr lang="en-US" b="1" dirty="0"/>
              <a:t>Business Associates</a:t>
            </a:r>
            <a:r>
              <a:rPr lang="en-US" dirty="0"/>
              <a:t>”</a:t>
            </a:r>
          </a:p>
          <a:p>
            <a:r>
              <a:rPr lang="en-US" dirty="0"/>
              <a:t>Contractors of covered entities</a:t>
            </a:r>
          </a:p>
          <a:p>
            <a:r>
              <a:rPr lang="en-US" dirty="0"/>
              <a:t>Subcontractors of business associates who handle PHI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GINA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 anchor="t"/>
          <a:lstStyle/>
          <a:p>
            <a:r>
              <a:rPr lang="en-US" dirty="0"/>
              <a:t>Insurers</a:t>
            </a:r>
          </a:p>
          <a:p>
            <a:r>
              <a:rPr lang="en-US" dirty="0"/>
              <a:t>Group health plan providers</a:t>
            </a:r>
          </a:p>
          <a:p>
            <a:r>
              <a:rPr lang="en-US" dirty="0"/>
              <a:t>Employers</a:t>
            </a:r>
          </a:p>
          <a:p>
            <a:r>
              <a:rPr lang="en-US" dirty="0"/>
              <a:t>Unions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789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data is protected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Protected Health Information </a:t>
            </a:r>
            <a:r>
              <a:rPr lang="en-US" dirty="0"/>
              <a:t>(PHI)</a:t>
            </a:r>
          </a:p>
          <a:p>
            <a:pPr lvl="1"/>
            <a:r>
              <a:rPr lang="en-US" dirty="0"/>
              <a:t>Identifies individual</a:t>
            </a:r>
          </a:p>
          <a:p>
            <a:pPr lvl="1"/>
            <a:r>
              <a:rPr lang="en-US" dirty="0"/>
              <a:t>About:</a:t>
            </a:r>
          </a:p>
          <a:p>
            <a:pPr lvl="2"/>
            <a:r>
              <a:rPr lang="en-US" dirty="0"/>
              <a:t>Physical or mental condition</a:t>
            </a:r>
          </a:p>
          <a:p>
            <a:pPr lvl="2"/>
            <a:r>
              <a:rPr lang="en-US" dirty="0"/>
              <a:t>Provision of/ payment for health care</a:t>
            </a:r>
          </a:p>
          <a:p>
            <a:r>
              <a:rPr lang="en-US" b="1" dirty="0"/>
              <a:t>Genetic information</a:t>
            </a:r>
          </a:p>
          <a:p>
            <a:pPr lvl="1"/>
            <a:r>
              <a:rPr lang="en-US" dirty="0"/>
              <a:t>Testing</a:t>
            </a:r>
          </a:p>
          <a:p>
            <a:pPr lvl="1"/>
            <a:r>
              <a:rPr lang="en-US" dirty="0"/>
              <a:t>Predispositions where no symptoms</a:t>
            </a:r>
          </a:p>
          <a:p>
            <a:pPr lvl="2"/>
            <a:r>
              <a:rPr lang="en-US" dirty="0"/>
              <a:t>Family history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8637D9-31A6-41B8-8AD6-B484195297E1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C4B33-2189-4FF3-BA77-8D2407C1D31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8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Protections in the Data Lifecycle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2597188"/>
              </p:ext>
            </p:extLst>
          </p:nvPr>
        </p:nvGraphicFramePr>
        <p:xfrm>
          <a:off x="225425" y="685799"/>
          <a:ext cx="8693149" cy="5562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AAF808-F33F-4AB7-9995-7BA8C5E02C55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4212" y="1386576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DESTROY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95599" y="3581400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TRANSFER/ DISTRIBUTE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53200" y="1298494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USE/ PROCESS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33534" y="3763442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STORE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95334" y="611639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COLLECT</a:t>
            </a:r>
          </a:p>
        </p:txBody>
      </p:sp>
    </p:spTree>
    <p:extLst>
      <p:ext uri="{BB962C8B-B14F-4D97-AF65-F5344CB8AC3E}">
        <p14:creationId xmlns:p14="http://schemas.microsoft.com/office/powerpoint/2010/main" val="30352302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Controls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Internal compliance officials</a:t>
            </a:r>
          </a:p>
          <a:p>
            <a:pPr lvl="1"/>
            <a:r>
              <a:rPr lang="en-US" dirty="0"/>
              <a:t>Privacy</a:t>
            </a:r>
          </a:p>
          <a:p>
            <a:pPr lvl="1"/>
            <a:r>
              <a:rPr lang="en-US" dirty="0"/>
              <a:t>Security</a:t>
            </a:r>
          </a:p>
          <a:p>
            <a:r>
              <a:rPr lang="en-US" dirty="0"/>
              <a:t>Risk Assessments</a:t>
            </a:r>
          </a:p>
          <a:p>
            <a:pPr lvl="1"/>
            <a:r>
              <a:rPr lang="en-US" dirty="0"/>
              <a:t>Initial and ongoing</a:t>
            </a:r>
          </a:p>
          <a:p>
            <a:pPr lvl="1"/>
            <a:r>
              <a:rPr lang="en-US" dirty="0"/>
              <a:t>Identify risks and vulnerabilities</a:t>
            </a:r>
          </a:p>
          <a:p>
            <a:r>
              <a:rPr lang="en-US" dirty="0"/>
              <a:t>Workforce training and enforcement</a:t>
            </a:r>
          </a:p>
          <a:p>
            <a:pPr lvl="1"/>
            <a:r>
              <a:rPr lang="en-US" dirty="0"/>
              <a:t>Security awareness and training</a:t>
            </a:r>
          </a:p>
          <a:p>
            <a:pPr lvl="1"/>
            <a:r>
              <a:rPr lang="en-US" dirty="0"/>
              <a:t>Discipline for noncompliance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728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Exceptions to Restrictions on 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De-identification</a:t>
            </a:r>
          </a:p>
          <a:p>
            <a:pPr lvl="1"/>
            <a:r>
              <a:rPr lang="en-US" dirty="0"/>
              <a:t>Expert determination</a:t>
            </a:r>
          </a:p>
          <a:p>
            <a:pPr lvl="2"/>
            <a:r>
              <a:rPr lang="en-US" dirty="0"/>
              <a:t>“Generally accepted statistical and scientific principles and methods”</a:t>
            </a:r>
          </a:p>
          <a:p>
            <a:pPr lvl="1"/>
            <a:r>
              <a:rPr lang="en-US" dirty="0"/>
              <a:t>Safe Harbor</a:t>
            </a:r>
          </a:p>
          <a:p>
            <a:pPr lvl="2"/>
            <a:r>
              <a:rPr lang="en-US" dirty="0"/>
              <a:t>18 identifiers</a:t>
            </a:r>
          </a:p>
          <a:p>
            <a:r>
              <a:rPr lang="en-US" dirty="0"/>
              <a:t>Research</a:t>
            </a:r>
          </a:p>
          <a:p>
            <a:pPr lvl="1"/>
            <a:r>
              <a:rPr lang="en-US" dirty="0"/>
              <a:t>Data subject consent</a:t>
            </a:r>
          </a:p>
          <a:p>
            <a:pPr lvl="1"/>
            <a:r>
              <a:rPr lang="en-US" dirty="0"/>
              <a:t>Approval by privacy board or Institutional Review Board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6479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Protections in employment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634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Involved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25425" y="1066800"/>
            <a:ext cx="8693148" cy="4910332"/>
            <a:chOff x="225425" y="1066800"/>
            <a:chExt cx="8693148" cy="4910332"/>
          </a:xfrm>
        </p:grpSpPr>
        <p:sp>
          <p:nvSpPr>
            <p:cNvPr id="8" name="Freeform 7"/>
            <p:cNvSpPr/>
            <p:nvPr/>
          </p:nvSpPr>
          <p:spPr>
            <a:xfrm>
              <a:off x="5314261" y="4343404"/>
              <a:ext cx="3604312" cy="1633728"/>
            </a:xfrm>
            <a:custGeom>
              <a:avLst/>
              <a:gdLst>
                <a:gd name="connsiteX0" fmla="*/ 0 w 3604312"/>
                <a:gd name="connsiteY0" fmla="*/ 163373 h 1633728"/>
                <a:gd name="connsiteX1" fmla="*/ 163373 w 3604312"/>
                <a:gd name="connsiteY1" fmla="*/ 0 h 1633728"/>
                <a:gd name="connsiteX2" fmla="*/ 3440939 w 3604312"/>
                <a:gd name="connsiteY2" fmla="*/ 0 h 1633728"/>
                <a:gd name="connsiteX3" fmla="*/ 3604312 w 3604312"/>
                <a:gd name="connsiteY3" fmla="*/ 163373 h 1633728"/>
                <a:gd name="connsiteX4" fmla="*/ 3604312 w 3604312"/>
                <a:gd name="connsiteY4" fmla="*/ 1470355 h 1633728"/>
                <a:gd name="connsiteX5" fmla="*/ 3440939 w 3604312"/>
                <a:gd name="connsiteY5" fmla="*/ 1633728 h 1633728"/>
                <a:gd name="connsiteX6" fmla="*/ 163373 w 3604312"/>
                <a:gd name="connsiteY6" fmla="*/ 1633728 h 1633728"/>
                <a:gd name="connsiteX7" fmla="*/ 0 w 3604312"/>
                <a:gd name="connsiteY7" fmla="*/ 1470355 h 1633728"/>
                <a:gd name="connsiteX8" fmla="*/ 0 w 3604312"/>
                <a:gd name="connsiteY8" fmla="*/ 163373 h 1633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04312" h="1633728">
                  <a:moveTo>
                    <a:pt x="0" y="163373"/>
                  </a:moveTo>
                  <a:cubicBezTo>
                    <a:pt x="0" y="73145"/>
                    <a:pt x="73145" y="0"/>
                    <a:pt x="163373" y="0"/>
                  </a:cubicBezTo>
                  <a:lnTo>
                    <a:pt x="3440939" y="0"/>
                  </a:lnTo>
                  <a:cubicBezTo>
                    <a:pt x="3531167" y="0"/>
                    <a:pt x="3604312" y="73145"/>
                    <a:pt x="3604312" y="163373"/>
                  </a:cubicBezTo>
                  <a:lnTo>
                    <a:pt x="3604312" y="1470355"/>
                  </a:lnTo>
                  <a:cubicBezTo>
                    <a:pt x="3604312" y="1560583"/>
                    <a:pt x="3531167" y="1633728"/>
                    <a:pt x="3440939" y="1633728"/>
                  </a:cubicBezTo>
                  <a:lnTo>
                    <a:pt x="163373" y="1633728"/>
                  </a:lnTo>
                  <a:cubicBezTo>
                    <a:pt x="73145" y="1633728"/>
                    <a:pt x="0" y="1560583"/>
                    <a:pt x="0" y="1470355"/>
                  </a:cubicBezTo>
                  <a:lnTo>
                    <a:pt x="0" y="163373"/>
                  </a:lnTo>
                  <a:close/>
                </a:path>
              </a:pathLst>
            </a:custGeom>
            <a:ln>
              <a:noFill/>
            </a:ln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17182" tIns="444320" rIns="35888" bIns="35888" numCol="1" spcCol="1270" anchor="t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400" kern="12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225425" y="3276596"/>
              <a:ext cx="3511399" cy="1633728"/>
            </a:xfrm>
            <a:custGeom>
              <a:avLst/>
              <a:gdLst>
                <a:gd name="connsiteX0" fmla="*/ 0 w 3511399"/>
                <a:gd name="connsiteY0" fmla="*/ 163373 h 1633728"/>
                <a:gd name="connsiteX1" fmla="*/ 163373 w 3511399"/>
                <a:gd name="connsiteY1" fmla="*/ 0 h 1633728"/>
                <a:gd name="connsiteX2" fmla="*/ 3348026 w 3511399"/>
                <a:gd name="connsiteY2" fmla="*/ 0 h 1633728"/>
                <a:gd name="connsiteX3" fmla="*/ 3511399 w 3511399"/>
                <a:gd name="connsiteY3" fmla="*/ 163373 h 1633728"/>
                <a:gd name="connsiteX4" fmla="*/ 3511399 w 3511399"/>
                <a:gd name="connsiteY4" fmla="*/ 1470355 h 1633728"/>
                <a:gd name="connsiteX5" fmla="*/ 3348026 w 3511399"/>
                <a:gd name="connsiteY5" fmla="*/ 1633728 h 1633728"/>
                <a:gd name="connsiteX6" fmla="*/ 163373 w 3511399"/>
                <a:gd name="connsiteY6" fmla="*/ 1633728 h 1633728"/>
                <a:gd name="connsiteX7" fmla="*/ 0 w 3511399"/>
                <a:gd name="connsiteY7" fmla="*/ 1470355 h 1633728"/>
                <a:gd name="connsiteX8" fmla="*/ 0 w 3511399"/>
                <a:gd name="connsiteY8" fmla="*/ 163373 h 1633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11399" h="1633728">
                  <a:moveTo>
                    <a:pt x="0" y="163373"/>
                  </a:moveTo>
                  <a:cubicBezTo>
                    <a:pt x="0" y="73145"/>
                    <a:pt x="73145" y="0"/>
                    <a:pt x="163373" y="0"/>
                  </a:cubicBezTo>
                  <a:lnTo>
                    <a:pt x="3348026" y="0"/>
                  </a:lnTo>
                  <a:cubicBezTo>
                    <a:pt x="3438254" y="0"/>
                    <a:pt x="3511399" y="73145"/>
                    <a:pt x="3511399" y="163373"/>
                  </a:cubicBezTo>
                  <a:lnTo>
                    <a:pt x="3511399" y="1470355"/>
                  </a:lnTo>
                  <a:cubicBezTo>
                    <a:pt x="3511399" y="1560583"/>
                    <a:pt x="3438254" y="1633728"/>
                    <a:pt x="3348026" y="1633728"/>
                  </a:cubicBezTo>
                  <a:lnTo>
                    <a:pt x="163373" y="1633728"/>
                  </a:lnTo>
                  <a:cubicBezTo>
                    <a:pt x="73145" y="1633728"/>
                    <a:pt x="0" y="1560583"/>
                    <a:pt x="0" y="1470355"/>
                  </a:cubicBezTo>
                  <a:lnTo>
                    <a:pt x="0" y="163373"/>
                  </a:lnTo>
                  <a:close/>
                </a:path>
              </a:pathLst>
            </a:custGeom>
            <a:ln>
              <a:noFill/>
            </a:ln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5888" tIns="444320" rIns="1089308" bIns="35888" numCol="1" spcCol="1270" anchor="t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EEOC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NLRB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Dept. of Labor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Dept. of Justice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State Attorneys General</a:t>
              </a:r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Individuals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5555976" y="1066800"/>
              <a:ext cx="3362597" cy="1633728"/>
            </a:xfrm>
            <a:custGeom>
              <a:avLst/>
              <a:gdLst>
                <a:gd name="connsiteX0" fmla="*/ 0 w 3362597"/>
                <a:gd name="connsiteY0" fmla="*/ 163373 h 1633728"/>
                <a:gd name="connsiteX1" fmla="*/ 163373 w 3362597"/>
                <a:gd name="connsiteY1" fmla="*/ 0 h 1633728"/>
                <a:gd name="connsiteX2" fmla="*/ 3199224 w 3362597"/>
                <a:gd name="connsiteY2" fmla="*/ 0 h 1633728"/>
                <a:gd name="connsiteX3" fmla="*/ 3362597 w 3362597"/>
                <a:gd name="connsiteY3" fmla="*/ 163373 h 1633728"/>
                <a:gd name="connsiteX4" fmla="*/ 3362597 w 3362597"/>
                <a:gd name="connsiteY4" fmla="*/ 1470355 h 1633728"/>
                <a:gd name="connsiteX5" fmla="*/ 3199224 w 3362597"/>
                <a:gd name="connsiteY5" fmla="*/ 1633728 h 1633728"/>
                <a:gd name="connsiteX6" fmla="*/ 163373 w 3362597"/>
                <a:gd name="connsiteY6" fmla="*/ 1633728 h 1633728"/>
                <a:gd name="connsiteX7" fmla="*/ 0 w 3362597"/>
                <a:gd name="connsiteY7" fmla="*/ 1470355 h 1633728"/>
                <a:gd name="connsiteX8" fmla="*/ 0 w 3362597"/>
                <a:gd name="connsiteY8" fmla="*/ 163373 h 1633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62597" h="1633728">
                  <a:moveTo>
                    <a:pt x="0" y="163373"/>
                  </a:moveTo>
                  <a:cubicBezTo>
                    <a:pt x="0" y="73145"/>
                    <a:pt x="73145" y="0"/>
                    <a:pt x="163373" y="0"/>
                  </a:cubicBezTo>
                  <a:lnTo>
                    <a:pt x="3199224" y="0"/>
                  </a:lnTo>
                  <a:cubicBezTo>
                    <a:pt x="3289452" y="0"/>
                    <a:pt x="3362597" y="73145"/>
                    <a:pt x="3362597" y="163373"/>
                  </a:cubicBezTo>
                  <a:lnTo>
                    <a:pt x="3362597" y="1470355"/>
                  </a:lnTo>
                  <a:cubicBezTo>
                    <a:pt x="3362597" y="1560583"/>
                    <a:pt x="3289452" y="1633728"/>
                    <a:pt x="3199224" y="1633728"/>
                  </a:cubicBezTo>
                  <a:lnTo>
                    <a:pt x="163373" y="1633728"/>
                  </a:lnTo>
                  <a:cubicBezTo>
                    <a:pt x="73145" y="1633728"/>
                    <a:pt x="0" y="1560583"/>
                    <a:pt x="0" y="1470355"/>
                  </a:cubicBezTo>
                  <a:lnTo>
                    <a:pt x="0" y="163373"/>
                  </a:lnTo>
                  <a:close/>
                </a:path>
              </a:pathLst>
            </a:custGeom>
            <a:ln>
              <a:noFill/>
            </a:ln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44668" tIns="35888" rIns="35888" bIns="444320" numCol="1" spcCol="1270" anchor="t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Employees and applicants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225425" y="1066800"/>
              <a:ext cx="3909103" cy="1633728"/>
            </a:xfrm>
            <a:custGeom>
              <a:avLst/>
              <a:gdLst>
                <a:gd name="connsiteX0" fmla="*/ 0 w 3909103"/>
                <a:gd name="connsiteY0" fmla="*/ 163373 h 1633728"/>
                <a:gd name="connsiteX1" fmla="*/ 163373 w 3909103"/>
                <a:gd name="connsiteY1" fmla="*/ 0 h 1633728"/>
                <a:gd name="connsiteX2" fmla="*/ 3745730 w 3909103"/>
                <a:gd name="connsiteY2" fmla="*/ 0 h 1633728"/>
                <a:gd name="connsiteX3" fmla="*/ 3909103 w 3909103"/>
                <a:gd name="connsiteY3" fmla="*/ 163373 h 1633728"/>
                <a:gd name="connsiteX4" fmla="*/ 3909103 w 3909103"/>
                <a:gd name="connsiteY4" fmla="*/ 1470355 h 1633728"/>
                <a:gd name="connsiteX5" fmla="*/ 3745730 w 3909103"/>
                <a:gd name="connsiteY5" fmla="*/ 1633728 h 1633728"/>
                <a:gd name="connsiteX6" fmla="*/ 163373 w 3909103"/>
                <a:gd name="connsiteY6" fmla="*/ 1633728 h 1633728"/>
                <a:gd name="connsiteX7" fmla="*/ 0 w 3909103"/>
                <a:gd name="connsiteY7" fmla="*/ 1470355 h 1633728"/>
                <a:gd name="connsiteX8" fmla="*/ 0 w 3909103"/>
                <a:gd name="connsiteY8" fmla="*/ 163373 h 1633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09103" h="1633728">
                  <a:moveTo>
                    <a:pt x="0" y="163373"/>
                  </a:moveTo>
                  <a:cubicBezTo>
                    <a:pt x="0" y="73145"/>
                    <a:pt x="73145" y="0"/>
                    <a:pt x="163373" y="0"/>
                  </a:cubicBezTo>
                  <a:lnTo>
                    <a:pt x="3745730" y="0"/>
                  </a:lnTo>
                  <a:cubicBezTo>
                    <a:pt x="3835958" y="0"/>
                    <a:pt x="3909103" y="73145"/>
                    <a:pt x="3909103" y="163373"/>
                  </a:cubicBezTo>
                  <a:lnTo>
                    <a:pt x="3909103" y="1470355"/>
                  </a:lnTo>
                  <a:cubicBezTo>
                    <a:pt x="3909103" y="1560583"/>
                    <a:pt x="3835958" y="1633728"/>
                    <a:pt x="3745730" y="1633728"/>
                  </a:cubicBezTo>
                  <a:lnTo>
                    <a:pt x="163373" y="1633728"/>
                  </a:lnTo>
                  <a:cubicBezTo>
                    <a:pt x="73145" y="1633728"/>
                    <a:pt x="0" y="1560583"/>
                    <a:pt x="0" y="1470355"/>
                  </a:cubicBezTo>
                  <a:lnTo>
                    <a:pt x="0" y="163373"/>
                  </a:lnTo>
                  <a:close/>
                </a:path>
              </a:pathLst>
            </a:custGeom>
            <a:ln>
              <a:noFill/>
            </a:ln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5888" tIns="35888" rIns="1208619" bIns="444320" numCol="1" spcCol="1270" anchor="t" anchorCtr="0">
              <a:noAutofit/>
            </a:bodyPr>
            <a:lstStyle/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Employers</a:t>
              </a:r>
            </a:p>
            <a:p>
              <a:pPr marL="228600" lvl="1" indent="-22860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Unions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2310307" y="1357807"/>
              <a:ext cx="2210638" cy="2210638"/>
            </a:xfrm>
            <a:custGeom>
              <a:avLst/>
              <a:gdLst>
                <a:gd name="connsiteX0" fmla="*/ 0 w 2210638"/>
                <a:gd name="connsiteY0" fmla="*/ 2210638 h 2210638"/>
                <a:gd name="connsiteX1" fmla="*/ 2210638 w 2210638"/>
                <a:gd name="connsiteY1" fmla="*/ 0 h 2210638"/>
                <a:gd name="connsiteX2" fmla="*/ 2210638 w 2210638"/>
                <a:gd name="connsiteY2" fmla="*/ 2210638 h 2210638"/>
                <a:gd name="connsiteX3" fmla="*/ 0 w 2210638"/>
                <a:gd name="connsiteY3" fmla="*/ 2210638 h 2210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0638" h="2210638">
                  <a:moveTo>
                    <a:pt x="0" y="2210638"/>
                  </a:moveTo>
                  <a:cubicBezTo>
                    <a:pt x="0" y="989736"/>
                    <a:pt x="989736" y="0"/>
                    <a:pt x="2210638" y="0"/>
                  </a:cubicBezTo>
                  <a:lnTo>
                    <a:pt x="2210638" y="2210638"/>
                  </a:lnTo>
                  <a:lnTo>
                    <a:pt x="0" y="2210638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481" tIns="647481" rIns="91440" bIns="91440" numCol="1" spcCol="1270" anchor="ctr" anchorCtr="0">
              <a:noAutofit/>
            </a:bodyPr>
            <a:lstStyle/>
            <a:p>
              <a:pPr lvl="0" algn="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You &amp; Partners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4623053" y="1357807"/>
              <a:ext cx="2210638" cy="2210638"/>
            </a:xfrm>
            <a:custGeom>
              <a:avLst/>
              <a:gdLst>
                <a:gd name="connsiteX0" fmla="*/ 0 w 2210638"/>
                <a:gd name="connsiteY0" fmla="*/ 2210638 h 2210638"/>
                <a:gd name="connsiteX1" fmla="*/ 2210638 w 2210638"/>
                <a:gd name="connsiteY1" fmla="*/ 0 h 2210638"/>
                <a:gd name="connsiteX2" fmla="*/ 2210638 w 2210638"/>
                <a:gd name="connsiteY2" fmla="*/ 2210638 h 2210638"/>
                <a:gd name="connsiteX3" fmla="*/ 0 w 2210638"/>
                <a:gd name="connsiteY3" fmla="*/ 2210638 h 2210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0638" h="2210638">
                  <a:moveTo>
                    <a:pt x="0" y="0"/>
                  </a:moveTo>
                  <a:cubicBezTo>
                    <a:pt x="1220902" y="0"/>
                    <a:pt x="2210638" y="989736"/>
                    <a:pt x="2210638" y="2210638"/>
                  </a:cubicBezTo>
                  <a:lnTo>
                    <a:pt x="0" y="221063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647481" rIns="647481" bIns="91440" numCol="1" spcCol="1270" anchor="ctr" anchorCtr="0">
              <a:noAutofit/>
            </a:bodyPr>
            <a:lstStyle/>
            <a:p>
              <a:pPr lvl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Data Subjects</a:t>
              </a:r>
            </a:p>
          </p:txBody>
        </p:sp>
        <p:sp>
          <p:nvSpPr>
            <p:cNvPr id="14" name="Freeform 13"/>
            <p:cNvSpPr/>
            <p:nvPr/>
          </p:nvSpPr>
          <p:spPr>
            <a:xfrm rot="21600000">
              <a:off x="4623053" y="3670553"/>
              <a:ext cx="2210639" cy="2210639"/>
            </a:xfrm>
            <a:custGeom>
              <a:avLst/>
              <a:gdLst>
                <a:gd name="connsiteX0" fmla="*/ 0 w 2210638"/>
                <a:gd name="connsiteY0" fmla="*/ 2210638 h 2210638"/>
                <a:gd name="connsiteX1" fmla="*/ 2210638 w 2210638"/>
                <a:gd name="connsiteY1" fmla="*/ 0 h 2210638"/>
                <a:gd name="connsiteX2" fmla="*/ 2210638 w 2210638"/>
                <a:gd name="connsiteY2" fmla="*/ 2210638 h 2210638"/>
                <a:gd name="connsiteX3" fmla="*/ 0 w 2210638"/>
                <a:gd name="connsiteY3" fmla="*/ 2210638 h 2210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0638" h="2210638">
                  <a:moveTo>
                    <a:pt x="2210638" y="0"/>
                  </a:moveTo>
                  <a:cubicBezTo>
                    <a:pt x="2210638" y="1220902"/>
                    <a:pt x="1220902" y="2210638"/>
                    <a:pt x="0" y="2210638"/>
                  </a:cubicBezTo>
                  <a:lnTo>
                    <a:pt x="0" y="0"/>
                  </a:lnTo>
                  <a:lnTo>
                    <a:pt x="2210638" y="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91441" rIns="647482" bIns="647481" numCol="1" spcCol="1270" anchor="ctr" anchorCtr="0">
              <a:noAutofit/>
            </a:bodyPr>
            <a:lstStyle/>
            <a:p>
              <a:pPr lvl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General Public</a:t>
              </a:r>
            </a:p>
          </p:txBody>
        </p:sp>
        <p:sp>
          <p:nvSpPr>
            <p:cNvPr id="15" name="Freeform 14"/>
            <p:cNvSpPr/>
            <p:nvPr/>
          </p:nvSpPr>
          <p:spPr>
            <a:xfrm rot="21600000">
              <a:off x="2310307" y="3670554"/>
              <a:ext cx="2210638" cy="2210638"/>
            </a:xfrm>
            <a:custGeom>
              <a:avLst/>
              <a:gdLst>
                <a:gd name="connsiteX0" fmla="*/ 0 w 2210638"/>
                <a:gd name="connsiteY0" fmla="*/ 2210638 h 2210638"/>
                <a:gd name="connsiteX1" fmla="*/ 2210638 w 2210638"/>
                <a:gd name="connsiteY1" fmla="*/ 0 h 2210638"/>
                <a:gd name="connsiteX2" fmla="*/ 2210638 w 2210638"/>
                <a:gd name="connsiteY2" fmla="*/ 2210638 h 2210638"/>
                <a:gd name="connsiteX3" fmla="*/ 0 w 2210638"/>
                <a:gd name="connsiteY3" fmla="*/ 2210638 h 2210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0638" h="2210638">
                  <a:moveTo>
                    <a:pt x="2210638" y="2210638"/>
                  </a:moveTo>
                  <a:cubicBezTo>
                    <a:pt x="989736" y="2210638"/>
                    <a:pt x="0" y="1220902"/>
                    <a:pt x="0" y="0"/>
                  </a:cubicBezTo>
                  <a:lnTo>
                    <a:pt x="2210638" y="0"/>
                  </a:lnTo>
                  <a:lnTo>
                    <a:pt x="2210638" y="2210638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481" tIns="91440" rIns="91440" bIns="647481" numCol="1" spcCol="1270" anchor="ctr" anchorCtr="0">
              <a:noAutofit/>
            </a:bodyPr>
            <a:lstStyle/>
            <a:p>
              <a:pPr lvl="0" algn="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Enforcing Entities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6309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Protections in 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1"/>
            <a:ext cx="8229600" cy="5562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Anti-Discrimination</a:t>
            </a:r>
          </a:p>
          <a:p>
            <a:pPr lvl="1"/>
            <a:r>
              <a:rPr lang="en-US" dirty="0"/>
              <a:t>Race, color, religion, sex, national origin</a:t>
            </a:r>
          </a:p>
          <a:p>
            <a:pPr lvl="1"/>
            <a:r>
              <a:rPr lang="en-US" dirty="0"/>
              <a:t>Disability, pregnancy</a:t>
            </a:r>
          </a:p>
          <a:p>
            <a:pPr lvl="1"/>
            <a:r>
              <a:rPr lang="en-US" dirty="0"/>
              <a:t>Age</a:t>
            </a:r>
          </a:p>
          <a:p>
            <a:pPr lvl="1"/>
            <a:r>
              <a:rPr lang="en-US" dirty="0"/>
              <a:t>Veteran status</a:t>
            </a:r>
          </a:p>
          <a:p>
            <a:r>
              <a:rPr lang="en-US" dirty="0"/>
              <a:t>Employee Benefits</a:t>
            </a:r>
          </a:p>
          <a:p>
            <a:pPr lvl="1"/>
            <a:r>
              <a:rPr lang="en-US" dirty="0"/>
              <a:t>Retirement</a:t>
            </a:r>
          </a:p>
          <a:p>
            <a:pPr lvl="1"/>
            <a:r>
              <a:rPr lang="en-US" dirty="0"/>
              <a:t>Healthcare and family medical leave</a:t>
            </a:r>
          </a:p>
          <a:p>
            <a:r>
              <a:rPr lang="en-US" dirty="0"/>
              <a:t>Data Collection and Recordkeeping</a:t>
            </a:r>
          </a:p>
          <a:p>
            <a:pPr lvl="1"/>
            <a:r>
              <a:rPr lang="en-US" dirty="0"/>
              <a:t>Financial</a:t>
            </a:r>
          </a:p>
          <a:p>
            <a:pPr lvl="1"/>
            <a:r>
              <a:rPr lang="en-US" dirty="0"/>
              <a:t>Unionization, working conditions, whistleblowing</a:t>
            </a:r>
          </a:p>
          <a:p>
            <a:r>
              <a:rPr lang="en-US" dirty="0"/>
              <a:t>Surveillance and Monitoring</a:t>
            </a:r>
          </a:p>
          <a:p>
            <a:pPr lvl="1"/>
            <a:r>
              <a:rPr lang="en-US" dirty="0"/>
              <a:t>Testing</a:t>
            </a:r>
          </a:p>
          <a:p>
            <a:pPr lvl="1"/>
            <a:r>
              <a:rPr lang="en-US" dirty="0"/>
              <a:t>Communications</a:t>
            </a:r>
          </a:p>
          <a:p>
            <a:pPr lvl="1"/>
            <a:r>
              <a:rPr lang="en-US" dirty="0"/>
              <a:t>Facility and property monitoring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35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0" y="913767"/>
            <a:ext cx="4572000" cy="639762"/>
          </a:xfrm>
          <a:solidFill>
            <a:schemeClr val="accent2"/>
          </a:solidFill>
        </p:spPr>
        <p:txBody>
          <a:bodyPr anchor="ctr" anchorCtr="0"/>
          <a:lstStyle/>
          <a:p>
            <a:pPr algn="ctr"/>
            <a:r>
              <a:rPr lang="en-US" sz="4800" cap="all" spc="1000" dirty="0">
                <a:solidFill>
                  <a:schemeClr val="bg1"/>
                </a:solidFill>
              </a:rPr>
              <a:t>Privacy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225425" y="1553530"/>
            <a:ext cx="4271963" cy="4572634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</a:rPr>
              <a:t>WHY </a:t>
            </a:r>
          </a:p>
          <a:p>
            <a:pPr marL="0" indent="0" algn="ctr">
              <a:buNone/>
            </a:pPr>
            <a:r>
              <a:rPr lang="en-US" sz="3200" dirty="0"/>
              <a:t>protect information</a:t>
            </a:r>
          </a:p>
          <a:p>
            <a:pPr marL="0" indent="0" algn="ctr">
              <a:buNone/>
            </a:pPr>
            <a:r>
              <a:rPr lang="en-US" sz="3200" dirty="0"/>
              <a:t>(one reason)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“Penumbral right” implied in the Constitution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570414" y="913767"/>
            <a:ext cx="4573586" cy="639762"/>
          </a:xfrm>
          <a:solidFill>
            <a:schemeClr val="accent2"/>
          </a:solidFill>
        </p:spPr>
        <p:txBody>
          <a:bodyPr anchor="ctr" anchorCtr="0"/>
          <a:lstStyle/>
          <a:p>
            <a:pPr algn="ctr"/>
            <a:r>
              <a:rPr lang="en-US" sz="4800" cap="all" spc="1000" dirty="0">
                <a:solidFill>
                  <a:schemeClr val="bg1"/>
                </a:solidFill>
              </a:rPr>
              <a:t>Security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1553529"/>
            <a:ext cx="4273549" cy="4572634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</a:rPr>
              <a:t>HOW </a:t>
            </a:r>
          </a:p>
          <a:p>
            <a:pPr marL="0" indent="0" algn="ctr">
              <a:buNone/>
            </a:pPr>
            <a:r>
              <a:rPr lang="en-US" sz="3200" dirty="0"/>
              <a:t>protect information</a:t>
            </a:r>
          </a:p>
          <a:p>
            <a:pPr marL="0" indent="0" algn="ctr">
              <a:buNone/>
            </a:pPr>
            <a:r>
              <a:rPr lang="en-US" sz="3200" dirty="0"/>
              <a:t>(and other assets)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Developing standards and legal requirements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B1156-BBFE-4E80-AF0C-7F19E196E1AB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7449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 Lifecycle</a:t>
            </a:r>
            <a:endParaRPr lang="en-US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88141" y="990600"/>
            <a:ext cx="8967717" cy="5107299"/>
            <a:chOff x="229748" y="2117100"/>
            <a:chExt cx="8967717" cy="3642080"/>
          </a:xfrm>
        </p:grpSpPr>
        <p:sp>
          <p:nvSpPr>
            <p:cNvPr id="8" name="Freeform 7"/>
            <p:cNvSpPr/>
            <p:nvPr/>
          </p:nvSpPr>
          <p:spPr>
            <a:xfrm>
              <a:off x="229748" y="2117100"/>
              <a:ext cx="2651760" cy="586863"/>
            </a:xfrm>
            <a:custGeom>
              <a:avLst/>
              <a:gdLst>
                <a:gd name="connsiteX0" fmla="*/ 0 w 1965891"/>
                <a:gd name="connsiteY0" fmla="*/ 64800 h 648000"/>
                <a:gd name="connsiteX1" fmla="*/ 64800 w 1965891"/>
                <a:gd name="connsiteY1" fmla="*/ 0 h 648000"/>
                <a:gd name="connsiteX2" fmla="*/ 1901091 w 1965891"/>
                <a:gd name="connsiteY2" fmla="*/ 0 h 648000"/>
                <a:gd name="connsiteX3" fmla="*/ 1965891 w 1965891"/>
                <a:gd name="connsiteY3" fmla="*/ 64800 h 648000"/>
                <a:gd name="connsiteX4" fmla="*/ 1965891 w 1965891"/>
                <a:gd name="connsiteY4" fmla="*/ 583200 h 648000"/>
                <a:gd name="connsiteX5" fmla="*/ 1901091 w 1965891"/>
                <a:gd name="connsiteY5" fmla="*/ 648000 h 648000"/>
                <a:gd name="connsiteX6" fmla="*/ 64800 w 1965891"/>
                <a:gd name="connsiteY6" fmla="*/ 648000 h 648000"/>
                <a:gd name="connsiteX7" fmla="*/ 0 w 1965891"/>
                <a:gd name="connsiteY7" fmla="*/ 583200 h 648000"/>
                <a:gd name="connsiteX8" fmla="*/ 0 w 1965891"/>
                <a:gd name="connsiteY8" fmla="*/ 64800 h 6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65891" h="648000">
                  <a:moveTo>
                    <a:pt x="0" y="64800"/>
                  </a:moveTo>
                  <a:cubicBezTo>
                    <a:pt x="0" y="29012"/>
                    <a:pt x="29012" y="0"/>
                    <a:pt x="64800" y="0"/>
                  </a:cubicBezTo>
                  <a:lnTo>
                    <a:pt x="1901091" y="0"/>
                  </a:lnTo>
                  <a:cubicBezTo>
                    <a:pt x="1936879" y="0"/>
                    <a:pt x="1965891" y="29012"/>
                    <a:pt x="1965891" y="64800"/>
                  </a:cubicBezTo>
                  <a:lnTo>
                    <a:pt x="1965891" y="583200"/>
                  </a:lnTo>
                  <a:cubicBezTo>
                    <a:pt x="1965891" y="618988"/>
                    <a:pt x="1936879" y="648000"/>
                    <a:pt x="1901091" y="648000"/>
                  </a:cubicBezTo>
                  <a:lnTo>
                    <a:pt x="64800" y="648000"/>
                  </a:lnTo>
                  <a:cubicBezTo>
                    <a:pt x="29012" y="648000"/>
                    <a:pt x="0" y="618988"/>
                    <a:pt x="0" y="583200"/>
                  </a:cubicBezTo>
                  <a:lnTo>
                    <a:pt x="0" y="6480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273150" numCol="1" spcCol="1270" anchor="t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/>
                <a:t>Pre-Employment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336770" y="2549100"/>
              <a:ext cx="2544738" cy="3210080"/>
            </a:xfrm>
            <a:custGeom>
              <a:avLst/>
              <a:gdLst>
                <a:gd name="connsiteX0" fmla="*/ 0 w 1965891"/>
                <a:gd name="connsiteY0" fmla="*/ 196589 h 2268000"/>
                <a:gd name="connsiteX1" fmla="*/ 196589 w 1965891"/>
                <a:gd name="connsiteY1" fmla="*/ 0 h 2268000"/>
                <a:gd name="connsiteX2" fmla="*/ 1769302 w 1965891"/>
                <a:gd name="connsiteY2" fmla="*/ 0 h 2268000"/>
                <a:gd name="connsiteX3" fmla="*/ 1965891 w 1965891"/>
                <a:gd name="connsiteY3" fmla="*/ 196589 h 2268000"/>
                <a:gd name="connsiteX4" fmla="*/ 1965891 w 1965891"/>
                <a:gd name="connsiteY4" fmla="*/ 2071411 h 2268000"/>
                <a:gd name="connsiteX5" fmla="*/ 1769302 w 1965891"/>
                <a:gd name="connsiteY5" fmla="*/ 2268000 h 2268000"/>
                <a:gd name="connsiteX6" fmla="*/ 196589 w 1965891"/>
                <a:gd name="connsiteY6" fmla="*/ 2268000 h 2268000"/>
                <a:gd name="connsiteX7" fmla="*/ 0 w 1965891"/>
                <a:gd name="connsiteY7" fmla="*/ 2071411 h 2268000"/>
                <a:gd name="connsiteX8" fmla="*/ 0 w 1965891"/>
                <a:gd name="connsiteY8" fmla="*/ 196589 h 226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65891" h="2268000">
                  <a:moveTo>
                    <a:pt x="0" y="196589"/>
                  </a:moveTo>
                  <a:cubicBezTo>
                    <a:pt x="0" y="88016"/>
                    <a:pt x="88016" y="0"/>
                    <a:pt x="196589" y="0"/>
                  </a:cubicBezTo>
                  <a:lnTo>
                    <a:pt x="1769302" y="0"/>
                  </a:lnTo>
                  <a:cubicBezTo>
                    <a:pt x="1877875" y="0"/>
                    <a:pt x="1965891" y="88016"/>
                    <a:pt x="1965891" y="196589"/>
                  </a:cubicBezTo>
                  <a:lnTo>
                    <a:pt x="1965891" y="2071411"/>
                  </a:lnTo>
                  <a:cubicBezTo>
                    <a:pt x="1965891" y="2179984"/>
                    <a:pt x="1877875" y="2268000"/>
                    <a:pt x="1769302" y="2268000"/>
                  </a:cubicBezTo>
                  <a:lnTo>
                    <a:pt x="196589" y="2268000"/>
                  </a:lnTo>
                  <a:cubicBezTo>
                    <a:pt x="88016" y="2268000"/>
                    <a:pt x="0" y="2179984"/>
                    <a:pt x="0" y="2071411"/>
                  </a:cubicBezTo>
                  <a:lnTo>
                    <a:pt x="0" y="196589"/>
                  </a:lnTo>
                  <a:close/>
                </a:path>
              </a:pathLst>
            </a:cu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4259" tIns="164259" rIns="164259" bIns="164259" numCol="1" spcCol="1270" anchor="t" anchorCtr="0">
              <a:noAutofit/>
            </a:bodyPr>
            <a:lstStyle/>
            <a:p>
              <a:pPr marL="114300" lvl="1" indent="-114300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/>
                <a:t>Background checks</a:t>
              </a:r>
            </a:p>
            <a:p>
              <a:pPr marL="114300" lvl="2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200" kern="1200" dirty="0"/>
                <a:t>- Criminal history*</a:t>
              </a:r>
            </a:p>
            <a:p>
              <a:pPr marL="114300" lvl="2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200" kern="1200" dirty="0"/>
                <a:t>- Financial history</a:t>
              </a:r>
            </a:p>
            <a:p>
              <a:pPr marL="114300" lvl="2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200" kern="1200" dirty="0"/>
                <a:t>- Written consent?</a:t>
              </a:r>
            </a:p>
            <a:p>
              <a:pPr marL="114300" lvl="1" indent="-114300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/>
                <a:t>Interview</a:t>
              </a:r>
            </a:p>
            <a:p>
              <a:pPr marL="114300" lvl="2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200" kern="1200" dirty="0"/>
                <a:t>- May not ask certain questions</a:t>
              </a:r>
            </a:p>
            <a:p>
              <a:pPr marL="114300" lvl="1" indent="-114300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/>
                <a:t>Post-offer exams</a:t>
              </a:r>
            </a:p>
            <a:p>
              <a:pPr marL="114300" lvl="2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200" kern="1200" dirty="0"/>
                <a:t>- Drug testing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2862943" y="3772690"/>
              <a:ext cx="631806" cy="489450"/>
            </a:xfrm>
            <a:custGeom>
              <a:avLst/>
              <a:gdLst>
                <a:gd name="connsiteX0" fmla="*/ 0 w 631806"/>
                <a:gd name="connsiteY0" fmla="*/ 97890 h 489450"/>
                <a:gd name="connsiteX1" fmla="*/ 387081 w 631806"/>
                <a:gd name="connsiteY1" fmla="*/ 97890 h 489450"/>
                <a:gd name="connsiteX2" fmla="*/ 387081 w 631806"/>
                <a:gd name="connsiteY2" fmla="*/ 0 h 489450"/>
                <a:gd name="connsiteX3" fmla="*/ 631806 w 631806"/>
                <a:gd name="connsiteY3" fmla="*/ 244725 h 489450"/>
                <a:gd name="connsiteX4" fmla="*/ 387081 w 631806"/>
                <a:gd name="connsiteY4" fmla="*/ 489450 h 489450"/>
                <a:gd name="connsiteX5" fmla="*/ 387081 w 631806"/>
                <a:gd name="connsiteY5" fmla="*/ 391560 h 489450"/>
                <a:gd name="connsiteX6" fmla="*/ 0 w 631806"/>
                <a:gd name="connsiteY6" fmla="*/ 391560 h 489450"/>
                <a:gd name="connsiteX7" fmla="*/ 0 w 631806"/>
                <a:gd name="connsiteY7" fmla="*/ 97890 h 489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1806" h="489450">
                  <a:moveTo>
                    <a:pt x="0" y="97890"/>
                  </a:moveTo>
                  <a:lnTo>
                    <a:pt x="387081" y="97890"/>
                  </a:lnTo>
                  <a:lnTo>
                    <a:pt x="387081" y="0"/>
                  </a:lnTo>
                  <a:lnTo>
                    <a:pt x="631806" y="244725"/>
                  </a:lnTo>
                  <a:lnTo>
                    <a:pt x="387081" y="489450"/>
                  </a:lnTo>
                  <a:lnTo>
                    <a:pt x="387081" y="391560"/>
                  </a:lnTo>
                  <a:lnTo>
                    <a:pt x="0" y="391560"/>
                  </a:lnTo>
                  <a:lnTo>
                    <a:pt x="0" y="97890"/>
                  </a:lnTo>
                  <a:close/>
                </a:path>
              </a:pathLst>
            </a:cu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97890" rIns="146835" bIns="9789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200" kern="120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3347931" y="2117100"/>
              <a:ext cx="2651760" cy="586863"/>
            </a:xfrm>
            <a:custGeom>
              <a:avLst/>
              <a:gdLst>
                <a:gd name="connsiteX0" fmla="*/ 0 w 1965891"/>
                <a:gd name="connsiteY0" fmla="*/ 64800 h 648000"/>
                <a:gd name="connsiteX1" fmla="*/ 64800 w 1965891"/>
                <a:gd name="connsiteY1" fmla="*/ 0 h 648000"/>
                <a:gd name="connsiteX2" fmla="*/ 1901091 w 1965891"/>
                <a:gd name="connsiteY2" fmla="*/ 0 h 648000"/>
                <a:gd name="connsiteX3" fmla="*/ 1965891 w 1965891"/>
                <a:gd name="connsiteY3" fmla="*/ 64800 h 648000"/>
                <a:gd name="connsiteX4" fmla="*/ 1965891 w 1965891"/>
                <a:gd name="connsiteY4" fmla="*/ 583200 h 648000"/>
                <a:gd name="connsiteX5" fmla="*/ 1901091 w 1965891"/>
                <a:gd name="connsiteY5" fmla="*/ 648000 h 648000"/>
                <a:gd name="connsiteX6" fmla="*/ 64800 w 1965891"/>
                <a:gd name="connsiteY6" fmla="*/ 648000 h 648000"/>
                <a:gd name="connsiteX7" fmla="*/ 0 w 1965891"/>
                <a:gd name="connsiteY7" fmla="*/ 583200 h 648000"/>
                <a:gd name="connsiteX8" fmla="*/ 0 w 1965891"/>
                <a:gd name="connsiteY8" fmla="*/ 64800 h 6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65891" h="648000">
                  <a:moveTo>
                    <a:pt x="0" y="64800"/>
                  </a:moveTo>
                  <a:cubicBezTo>
                    <a:pt x="0" y="29012"/>
                    <a:pt x="29012" y="0"/>
                    <a:pt x="64800" y="0"/>
                  </a:cubicBezTo>
                  <a:lnTo>
                    <a:pt x="1901091" y="0"/>
                  </a:lnTo>
                  <a:cubicBezTo>
                    <a:pt x="1936879" y="0"/>
                    <a:pt x="1965891" y="29012"/>
                    <a:pt x="1965891" y="64800"/>
                  </a:cubicBezTo>
                  <a:lnTo>
                    <a:pt x="1965891" y="583200"/>
                  </a:lnTo>
                  <a:cubicBezTo>
                    <a:pt x="1965891" y="618988"/>
                    <a:pt x="1936879" y="648000"/>
                    <a:pt x="1901091" y="648000"/>
                  </a:cubicBezTo>
                  <a:lnTo>
                    <a:pt x="64800" y="648000"/>
                  </a:lnTo>
                  <a:cubicBezTo>
                    <a:pt x="29012" y="648000"/>
                    <a:pt x="0" y="618988"/>
                    <a:pt x="0" y="583200"/>
                  </a:cubicBezTo>
                  <a:lnTo>
                    <a:pt x="0" y="6480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273150" numCol="1" spcCol="1270" anchor="t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/>
                <a:t>Employment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3494749" y="2549100"/>
              <a:ext cx="2406429" cy="3210080"/>
            </a:xfrm>
            <a:custGeom>
              <a:avLst/>
              <a:gdLst>
                <a:gd name="connsiteX0" fmla="*/ 0 w 1965891"/>
                <a:gd name="connsiteY0" fmla="*/ 196589 h 2268000"/>
                <a:gd name="connsiteX1" fmla="*/ 196589 w 1965891"/>
                <a:gd name="connsiteY1" fmla="*/ 0 h 2268000"/>
                <a:gd name="connsiteX2" fmla="*/ 1769302 w 1965891"/>
                <a:gd name="connsiteY2" fmla="*/ 0 h 2268000"/>
                <a:gd name="connsiteX3" fmla="*/ 1965891 w 1965891"/>
                <a:gd name="connsiteY3" fmla="*/ 196589 h 2268000"/>
                <a:gd name="connsiteX4" fmla="*/ 1965891 w 1965891"/>
                <a:gd name="connsiteY4" fmla="*/ 2071411 h 2268000"/>
                <a:gd name="connsiteX5" fmla="*/ 1769302 w 1965891"/>
                <a:gd name="connsiteY5" fmla="*/ 2268000 h 2268000"/>
                <a:gd name="connsiteX6" fmla="*/ 196589 w 1965891"/>
                <a:gd name="connsiteY6" fmla="*/ 2268000 h 2268000"/>
                <a:gd name="connsiteX7" fmla="*/ 0 w 1965891"/>
                <a:gd name="connsiteY7" fmla="*/ 2071411 h 2268000"/>
                <a:gd name="connsiteX8" fmla="*/ 0 w 1965891"/>
                <a:gd name="connsiteY8" fmla="*/ 196589 h 226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65891" h="2268000">
                  <a:moveTo>
                    <a:pt x="0" y="196589"/>
                  </a:moveTo>
                  <a:cubicBezTo>
                    <a:pt x="0" y="88016"/>
                    <a:pt x="88016" y="0"/>
                    <a:pt x="196589" y="0"/>
                  </a:cubicBezTo>
                  <a:lnTo>
                    <a:pt x="1769302" y="0"/>
                  </a:lnTo>
                  <a:cubicBezTo>
                    <a:pt x="1877875" y="0"/>
                    <a:pt x="1965891" y="88016"/>
                    <a:pt x="1965891" y="196589"/>
                  </a:cubicBezTo>
                  <a:lnTo>
                    <a:pt x="1965891" y="2071411"/>
                  </a:lnTo>
                  <a:cubicBezTo>
                    <a:pt x="1965891" y="2179984"/>
                    <a:pt x="1877875" y="2268000"/>
                    <a:pt x="1769302" y="2268000"/>
                  </a:cubicBezTo>
                  <a:lnTo>
                    <a:pt x="196589" y="2268000"/>
                  </a:lnTo>
                  <a:cubicBezTo>
                    <a:pt x="88016" y="2268000"/>
                    <a:pt x="0" y="2179984"/>
                    <a:pt x="0" y="2071411"/>
                  </a:cubicBezTo>
                  <a:lnTo>
                    <a:pt x="0" y="196589"/>
                  </a:lnTo>
                  <a:close/>
                </a:path>
              </a:pathLst>
            </a:cu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4259" tIns="164259" rIns="164259" bIns="164259" numCol="1" spcCol="1270" anchor="ctr" anchorCtr="0">
              <a:noAutofit/>
            </a:bodyPr>
            <a:lstStyle/>
            <a:p>
              <a:pPr marL="114300" lvl="1" indent="-114300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/>
                <a:t>Investigations</a:t>
              </a:r>
            </a:p>
            <a:p>
              <a:pPr marL="114300" lvl="1" indent="-114300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/>
                <a:t>Workplace/ property monitoring</a:t>
              </a:r>
            </a:p>
            <a:p>
              <a:pPr marL="114300" lvl="2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200" kern="1200" dirty="0"/>
                <a:t>- Polygraph</a:t>
              </a:r>
            </a:p>
            <a:p>
              <a:pPr marL="114300" lvl="2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200" kern="1200" dirty="0"/>
                <a:t>- Security cameras</a:t>
              </a:r>
            </a:p>
            <a:p>
              <a:pPr marL="114300" lvl="2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200" kern="1200" dirty="0"/>
                <a:t>- Company vehicles</a:t>
              </a:r>
            </a:p>
            <a:p>
              <a:pPr marL="114300" lvl="1" indent="-114300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200" kern="1200" dirty="0"/>
                <a:t>Drug testing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5901178" y="3772690"/>
              <a:ext cx="631806" cy="489450"/>
            </a:xfrm>
            <a:custGeom>
              <a:avLst/>
              <a:gdLst>
                <a:gd name="connsiteX0" fmla="*/ 0 w 631806"/>
                <a:gd name="connsiteY0" fmla="*/ 97890 h 489450"/>
                <a:gd name="connsiteX1" fmla="*/ 387081 w 631806"/>
                <a:gd name="connsiteY1" fmla="*/ 97890 h 489450"/>
                <a:gd name="connsiteX2" fmla="*/ 387081 w 631806"/>
                <a:gd name="connsiteY2" fmla="*/ 0 h 489450"/>
                <a:gd name="connsiteX3" fmla="*/ 631806 w 631806"/>
                <a:gd name="connsiteY3" fmla="*/ 244725 h 489450"/>
                <a:gd name="connsiteX4" fmla="*/ 387081 w 631806"/>
                <a:gd name="connsiteY4" fmla="*/ 489450 h 489450"/>
                <a:gd name="connsiteX5" fmla="*/ 387081 w 631806"/>
                <a:gd name="connsiteY5" fmla="*/ 391560 h 489450"/>
                <a:gd name="connsiteX6" fmla="*/ 0 w 631806"/>
                <a:gd name="connsiteY6" fmla="*/ 391560 h 489450"/>
                <a:gd name="connsiteX7" fmla="*/ 0 w 631806"/>
                <a:gd name="connsiteY7" fmla="*/ 97890 h 489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1806" h="489450">
                  <a:moveTo>
                    <a:pt x="0" y="97890"/>
                  </a:moveTo>
                  <a:lnTo>
                    <a:pt x="387081" y="97890"/>
                  </a:lnTo>
                  <a:lnTo>
                    <a:pt x="387081" y="0"/>
                  </a:lnTo>
                  <a:lnTo>
                    <a:pt x="631806" y="244725"/>
                  </a:lnTo>
                  <a:lnTo>
                    <a:pt x="387081" y="489450"/>
                  </a:lnTo>
                  <a:lnTo>
                    <a:pt x="387081" y="391560"/>
                  </a:lnTo>
                  <a:lnTo>
                    <a:pt x="0" y="391560"/>
                  </a:lnTo>
                  <a:lnTo>
                    <a:pt x="0" y="97890"/>
                  </a:lnTo>
                  <a:close/>
                </a:path>
              </a:pathLst>
            </a:cu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97890" rIns="146835" bIns="9789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200" kern="120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6400800" y="2117100"/>
              <a:ext cx="2796665" cy="586863"/>
            </a:xfrm>
            <a:custGeom>
              <a:avLst/>
              <a:gdLst>
                <a:gd name="connsiteX0" fmla="*/ 0 w 1965891"/>
                <a:gd name="connsiteY0" fmla="*/ 64800 h 648000"/>
                <a:gd name="connsiteX1" fmla="*/ 64800 w 1965891"/>
                <a:gd name="connsiteY1" fmla="*/ 0 h 648000"/>
                <a:gd name="connsiteX2" fmla="*/ 1901091 w 1965891"/>
                <a:gd name="connsiteY2" fmla="*/ 0 h 648000"/>
                <a:gd name="connsiteX3" fmla="*/ 1965891 w 1965891"/>
                <a:gd name="connsiteY3" fmla="*/ 64800 h 648000"/>
                <a:gd name="connsiteX4" fmla="*/ 1965891 w 1965891"/>
                <a:gd name="connsiteY4" fmla="*/ 583200 h 648000"/>
                <a:gd name="connsiteX5" fmla="*/ 1901091 w 1965891"/>
                <a:gd name="connsiteY5" fmla="*/ 648000 h 648000"/>
                <a:gd name="connsiteX6" fmla="*/ 64800 w 1965891"/>
                <a:gd name="connsiteY6" fmla="*/ 648000 h 648000"/>
                <a:gd name="connsiteX7" fmla="*/ 0 w 1965891"/>
                <a:gd name="connsiteY7" fmla="*/ 583200 h 648000"/>
                <a:gd name="connsiteX8" fmla="*/ 0 w 1965891"/>
                <a:gd name="connsiteY8" fmla="*/ 64800 h 6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65891" h="648000">
                  <a:moveTo>
                    <a:pt x="0" y="64800"/>
                  </a:moveTo>
                  <a:cubicBezTo>
                    <a:pt x="0" y="29012"/>
                    <a:pt x="29012" y="0"/>
                    <a:pt x="64800" y="0"/>
                  </a:cubicBezTo>
                  <a:lnTo>
                    <a:pt x="1901091" y="0"/>
                  </a:lnTo>
                  <a:cubicBezTo>
                    <a:pt x="1936879" y="0"/>
                    <a:pt x="1965891" y="29012"/>
                    <a:pt x="1965891" y="64800"/>
                  </a:cubicBezTo>
                  <a:lnTo>
                    <a:pt x="1965891" y="583200"/>
                  </a:lnTo>
                  <a:cubicBezTo>
                    <a:pt x="1965891" y="618988"/>
                    <a:pt x="1936879" y="648000"/>
                    <a:pt x="1901091" y="648000"/>
                  </a:cubicBezTo>
                  <a:lnTo>
                    <a:pt x="64800" y="648000"/>
                  </a:lnTo>
                  <a:cubicBezTo>
                    <a:pt x="29012" y="648000"/>
                    <a:pt x="0" y="618988"/>
                    <a:pt x="0" y="583200"/>
                  </a:cubicBezTo>
                  <a:lnTo>
                    <a:pt x="0" y="6480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273150" numCol="1" spcCol="1270" anchor="t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/>
                <a:t>Post-Employment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6532984" y="2549100"/>
              <a:ext cx="2526173" cy="3210080"/>
            </a:xfrm>
            <a:custGeom>
              <a:avLst/>
              <a:gdLst>
                <a:gd name="connsiteX0" fmla="*/ 0 w 1965891"/>
                <a:gd name="connsiteY0" fmla="*/ 196589 h 2268000"/>
                <a:gd name="connsiteX1" fmla="*/ 196589 w 1965891"/>
                <a:gd name="connsiteY1" fmla="*/ 0 h 2268000"/>
                <a:gd name="connsiteX2" fmla="*/ 1769302 w 1965891"/>
                <a:gd name="connsiteY2" fmla="*/ 0 h 2268000"/>
                <a:gd name="connsiteX3" fmla="*/ 1965891 w 1965891"/>
                <a:gd name="connsiteY3" fmla="*/ 196589 h 2268000"/>
                <a:gd name="connsiteX4" fmla="*/ 1965891 w 1965891"/>
                <a:gd name="connsiteY4" fmla="*/ 2071411 h 2268000"/>
                <a:gd name="connsiteX5" fmla="*/ 1769302 w 1965891"/>
                <a:gd name="connsiteY5" fmla="*/ 2268000 h 2268000"/>
                <a:gd name="connsiteX6" fmla="*/ 196589 w 1965891"/>
                <a:gd name="connsiteY6" fmla="*/ 2268000 h 2268000"/>
                <a:gd name="connsiteX7" fmla="*/ 0 w 1965891"/>
                <a:gd name="connsiteY7" fmla="*/ 2071411 h 2268000"/>
                <a:gd name="connsiteX8" fmla="*/ 0 w 1965891"/>
                <a:gd name="connsiteY8" fmla="*/ 196589 h 226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65891" h="2268000">
                  <a:moveTo>
                    <a:pt x="0" y="196589"/>
                  </a:moveTo>
                  <a:cubicBezTo>
                    <a:pt x="0" y="88016"/>
                    <a:pt x="88016" y="0"/>
                    <a:pt x="196589" y="0"/>
                  </a:cubicBezTo>
                  <a:lnTo>
                    <a:pt x="1769302" y="0"/>
                  </a:lnTo>
                  <a:cubicBezTo>
                    <a:pt x="1877875" y="0"/>
                    <a:pt x="1965891" y="88016"/>
                    <a:pt x="1965891" y="196589"/>
                  </a:cubicBezTo>
                  <a:lnTo>
                    <a:pt x="1965891" y="2071411"/>
                  </a:lnTo>
                  <a:cubicBezTo>
                    <a:pt x="1965891" y="2179984"/>
                    <a:pt x="1877875" y="2268000"/>
                    <a:pt x="1769302" y="2268000"/>
                  </a:cubicBezTo>
                  <a:lnTo>
                    <a:pt x="196589" y="2268000"/>
                  </a:lnTo>
                  <a:cubicBezTo>
                    <a:pt x="88016" y="2268000"/>
                    <a:pt x="0" y="2179984"/>
                    <a:pt x="0" y="2071411"/>
                  </a:cubicBezTo>
                  <a:lnTo>
                    <a:pt x="0" y="196589"/>
                  </a:lnTo>
                  <a:close/>
                </a:path>
              </a:pathLst>
            </a:custGeom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4259" tIns="164259" rIns="164259" bIns="164259" numCol="1" spcCol="1270" anchor="ctr" anchorCtr="0">
              <a:noAutofit/>
            </a:bodyPr>
            <a:lstStyle/>
            <a:p>
              <a:pPr marL="114300" lvl="1" indent="-114300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>
                  <a:solidFill>
                    <a:schemeClr val="tx1"/>
                  </a:solidFill>
                </a:rPr>
                <a:t>Post-employment recommendations may be protected and/or restricted</a:t>
              </a:r>
              <a:endParaRPr lang="en-US" sz="2200" kern="1200" dirty="0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557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3429000"/>
            <a:ext cx="6705600" cy="1362075"/>
          </a:xfrm>
        </p:spPr>
        <p:txBody>
          <a:bodyPr/>
          <a:lstStyle/>
          <a:p>
            <a:r>
              <a:rPr lang="en-US" dirty="0"/>
              <a:t>Special considerations for DOD contractors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191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Mandatory Reporting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Affirmative Action </a:t>
            </a:r>
          </a:p>
          <a:p>
            <a:pPr lvl="1"/>
            <a:r>
              <a:rPr lang="en-US" dirty="0"/>
              <a:t>Applicants, hires, and employment of protected classes</a:t>
            </a:r>
          </a:p>
          <a:p>
            <a:pPr lvl="1"/>
            <a:r>
              <a:rPr lang="en-US" dirty="0"/>
              <a:t>Service and construction contract payroll</a:t>
            </a:r>
          </a:p>
          <a:p>
            <a:r>
              <a:rPr lang="en-US" dirty="0"/>
              <a:t>Cyber incidents </a:t>
            </a:r>
          </a:p>
          <a:p>
            <a:pPr lvl="1"/>
            <a:r>
              <a:rPr lang="en-US" dirty="0"/>
              <a:t>DFARS Penetration Reporting and Contracting for Cloud Services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8637D9-31A6-41B8-8AD6-B484195297E1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C4B33-2189-4FF3-BA77-8D2407C1D310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7399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Cyber Incidents – Classified Information and Contractor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399"/>
          </a:xfrm>
        </p:spPr>
        <p:txBody>
          <a:bodyPr/>
          <a:lstStyle/>
          <a:p>
            <a:r>
              <a:rPr lang="en-US" dirty="0"/>
              <a:t>National Industrial Security Program (NISP) Operating Manual</a:t>
            </a:r>
          </a:p>
          <a:p>
            <a:r>
              <a:rPr lang="en-US" dirty="0"/>
              <a:t>Report should contain:</a:t>
            </a:r>
          </a:p>
          <a:p>
            <a:pPr lvl="1"/>
            <a:r>
              <a:rPr lang="en-US" dirty="0"/>
              <a:t>Description of exploit</a:t>
            </a:r>
          </a:p>
          <a:p>
            <a:pPr lvl="1"/>
            <a:r>
              <a:rPr lang="en-US" dirty="0"/>
              <a:t>Malware sample</a:t>
            </a:r>
          </a:p>
          <a:p>
            <a:pPr lvl="1"/>
            <a:r>
              <a:rPr lang="en-US" dirty="0"/>
              <a:t>DoD program info that may have been compromised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264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1440"/>
            <a:ext cx="7467600" cy="1097280"/>
          </a:xfrm>
        </p:spPr>
        <p:txBody>
          <a:bodyPr/>
          <a:lstStyle/>
          <a:p>
            <a:r>
              <a:rPr lang="en-US" dirty="0"/>
              <a:t>Reporting Cyber Incidents – Unclassified Information and Contractor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399"/>
          </a:xfrm>
        </p:spPr>
        <p:txBody>
          <a:bodyPr/>
          <a:lstStyle/>
          <a:p>
            <a:r>
              <a:rPr lang="en-US" dirty="0"/>
              <a:t>“Covered contractor information system”</a:t>
            </a:r>
          </a:p>
          <a:p>
            <a:pPr lvl="1"/>
            <a:r>
              <a:rPr lang="en-US" dirty="0"/>
              <a:t>Owned/operated by contractor or subcontractor</a:t>
            </a:r>
          </a:p>
          <a:p>
            <a:pPr lvl="1"/>
            <a:r>
              <a:rPr lang="en-US" dirty="0"/>
              <a:t>Processes, stores, or transmits covered defense info</a:t>
            </a:r>
          </a:p>
          <a:p>
            <a:r>
              <a:rPr lang="en-US" dirty="0"/>
              <a:t>“Covered defense information”</a:t>
            </a:r>
          </a:p>
          <a:p>
            <a:pPr lvl="1"/>
            <a:r>
              <a:rPr lang="en-US" dirty="0"/>
              <a:t>Unclassified controlled technical info</a:t>
            </a:r>
          </a:p>
          <a:p>
            <a:pPr lvl="1"/>
            <a:r>
              <a:rPr lang="en-US" dirty="0"/>
              <a:t>Marked/ID and provided by DoD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257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2057400"/>
            <a:ext cx="6629400" cy="1362075"/>
          </a:xfrm>
        </p:spPr>
        <p:txBody>
          <a:bodyPr/>
          <a:lstStyle/>
          <a:p>
            <a:r>
              <a:rPr lang="en-US" dirty="0"/>
              <a:t>International Compliance concerns and the </a:t>
            </a:r>
            <a:br>
              <a:rPr lang="en-US" dirty="0"/>
            </a:br>
            <a:r>
              <a:rPr lang="en-US" dirty="0"/>
              <a:t>Changing landscape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963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European Privacy Regime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Comprehensive approach</a:t>
            </a:r>
          </a:p>
          <a:p>
            <a:r>
              <a:rPr lang="en-US" dirty="0"/>
              <a:t>Privacy and protection of personal data are human rights</a:t>
            </a:r>
          </a:p>
          <a:p>
            <a:pPr lvl="1"/>
            <a:r>
              <a:rPr lang="en-US" dirty="0"/>
              <a:t>Charter of Fundamental Rights of the EU</a:t>
            </a:r>
          </a:p>
          <a:p>
            <a:pPr lvl="1"/>
            <a:r>
              <a:rPr lang="en-US" dirty="0"/>
              <a:t>Data Protection Directive</a:t>
            </a:r>
          </a:p>
          <a:p>
            <a:pPr lvl="2"/>
            <a:r>
              <a:rPr lang="en-US" dirty="0"/>
              <a:t>Right of Erasure</a:t>
            </a:r>
          </a:p>
          <a:p>
            <a:r>
              <a:rPr lang="en-US" dirty="0"/>
              <a:t>Protections extend to cross-border data flows</a:t>
            </a:r>
          </a:p>
          <a:p>
            <a:pPr lvl="1"/>
            <a:r>
              <a:rPr lang="en-US" dirty="0"/>
              <a:t>Privacy Shield (former US-EU Safe Harbor)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177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Asia-Pacific Privacy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Protections vary by country</a:t>
            </a:r>
          </a:p>
          <a:p>
            <a:r>
              <a:rPr lang="en-US" dirty="0"/>
              <a:t>Regional trade agreements encourage data flow</a:t>
            </a:r>
          </a:p>
          <a:p>
            <a:pPr lvl="1"/>
            <a:r>
              <a:rPr lang="en-US" dirty="0"/>
              <a:t>APEC Privacy Framework</a:t>
            </a:r>
          </a:p>
          <a:p>
            <a:pPr lvl="2"/>
            <a:r>
              <a:rPr lang="en-US" dirty="0"/>
              <a:t>Similar to EU Data Protection Directive</a:t>
            </a:r>
          </a:p>
          <a:p>
            <a:pPr lvl="1"/>
            <a:r>
              <a:rPr lang="en-US" dirty="0"/>
              <a:t>APEC Cooperation Arrangement for Cross-Border Privacy Enforcement</a:t>
            </a:r>
          </a:p>
          <a:p>
            <a:pPr lvl="1"/>
            <a:r>
              <a:rPr lang="en-US" dirty="0"/>
              <a:t>Trans Pacific Partnership (defunct)</a:t>
            </a:r>
          </a:p>
          <a:p>
            <a:pPr lvl="2"/>
            <a:r>
              <a:rPr lang="en-US" dirty="0"/>
              <a:t>Mandated cross-border transmission of personal information for business purposes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554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Export Controls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Control Lists</a:t>
            </a:r>
          </a:p>
          <a:p>
            <a:pPr lvl="1"/>
            <a:r>
              <a:rPr lang="en-US" dirty="0"/>
              <a:t>“Export” of dual use technologies </a:t>
            </a:r>
          </a:p>
          <a:p>
            <a:pPr lvl="1"/>
            <a:r>
              <a:rPr lang="en-US" dirty="0"/>
              <a:t>Transfer to foreign countries, organizations, or nationals</a:t>
            </a:r>
          </a:p>
          <a:p>
            <a:pPr lvl="1"/>
            <a:r>
              <a:rPr lang="en-US" dirty="0"/>
              <a:t>Travel of US nationals w/ specialized knowledge</a:t>
            </a:r>
          </a:p>
          <a:p>
            <a:r>
              <a:rPr lang="en-US" dirty="0" err="1"/>
              <a:t>Wassenaar</a:t>
            </a:r>
            <a:r>
              <a:rPr lang="en-US" dirty="0"/>
              <a:t> Arrangement</a:t>
            </a:r>
          </a:p>
          <a:p>
            <a:pPr lvl="1"/>
            <a:r>
              <a:rPr lang="en-US" dirty="0"/>
              <a:t>International transparency in dual use tech trading</a:t>
            </a:r>
          </a:p>
          <a:p>
            <a:pPr lvl="1"/>
            <a:r>
              <a:rPr lang="en-US" dirty="0"/>
              <a:t>Reconsideration over “intrusion software”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8637D9-31A6-41B8-8AD6-B484195297E1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C4B33-2189-4FF3-BA77-8D2407C1D310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241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Crypto Debate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dirty="0"/>
              <a:t>What is the proper role of cryptographic technology?</a:t>
            </a:r>
          </a:p>
          <a:p>
            <a:pPr>
              <a:spcAft>
                <a:spcPts val="1200"/>
              </a:spcAft>
            </a:pPr>
            <a:r>
              <a:rPr lang="en-US" dirty="0"/>
              <a:t>Apple vs FBI</a:t>
            </a:r>
          </a:p>
          <a:p>
            <a:pPr lvl="1">
              <a:spcAft>
                <a:spcPts val="0"/>
              </a:spcAft>
            </a:pPr>
            <a:r>
              <a:rPr lang="en-US" dirty="0"/>
              <a:t>Can 3</a:t>
            </a:r>
            <a:r>
              <a:rPr lang="en-US" baseline="30000" dirty="0"/>
              <a:t>rd</a:t>
            </a:r>
            <a:r>
              <a:rPr lang="en-US" dirty="0"/>
              <a:t> parties be compelled to assist in overcoming security measures?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Are there property rights in vulnerabilities and exploits?</a:t>
            </a:r>
          </a:p>
          <a:p>
            <a:pPr>
              <a:spcAft>
                <a:spcPts val="1200"/>
              </a:spcAft>
            </a:pPr>
            <a:r>
              <a:rPr lang="en-US" dirty="0"/>
              <a:t>Mandating backdoors and master keys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Is there such a thing as too secure?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D0DF0A-DC70-48EE-925E-1D70493B884F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E6E9D1-63DF-4E0D-BCFC-91730AE6C40E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83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1440"/>
            <a:ext cx="7848600" cy="1097280"/>
          </a:xfrm>
        </p:spPr>
        <p:txBody>
          <a:bodyPr/>
          <a:lstStyle/>
          <a:p>
            <a:r>
              <a:rPr lang="en-US" sz="3000" dirty="0"/>
              <a:t>Data Protection Laws, Rules, &amp; Frameworks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81599"/>
          </a:xfrm>
        </p:spPr>
        <p:txBody>
          <a:bodyPr numCol="3">
            <a:normAutofit fontScale="55000" lnSpcReduction="20000"/>
          </a:bodyPr>
          <a:lstStyle/>
          <a:p>
            <a:r>
              <a:rPr lang="en-US" dirty="0"/>
              <a:t>HIPAA</a:t>
            </a:r>
          </a:p>
          <a:p>
            <a:r>
              <a:rPr lang="en-US" dirty="0"/>
              <a:t>GINA</a:t>
            </a:r>
          </a:p>
          <a:p>
            <a:r>
              <a:rPr lang="en-US" dirty="0"/>
              <a:t>HITECH</a:t>
            </a:r>
          </a:p>
          <a:p>
            <a:r>
              <a:rPr lang="en-US" dirty="0"/>
              <a:t>FCRA</a:t>
            </a:r>
          </a:p>
          <a:p>
            <a:r>
              <a:rPr lang="en-US" dirty="0"/>
              <a:t>Gramm-Leach Bliley</a:t>
            </a:r>
          </a:p>
          <a:p>
            <a:r>
              <a:rPr lang="en-US" dirty="0"/>
              <a:t>FACTA</a:t>
            </a:r>
          </a:p>
          <a:p>
            <a:r>
              <a:rPr lang="en-US" dirty="0"/>
              <a:t>Dodd-Frank</a:t>
            </a:r>
          </a:p>
          <a:p>
            <a:r>
              <a:rPr lang="en-US" dirty="0"/>
              <a:t>Bank Secrecy Act</a:t>
            </a:r>
          </a:p>
          <a:p>
            <a:r>
              <a:rPr lang="en-US" dirty="0"/>
              <a:t>US Patriot Act</a:t>
            </a:r>
          </a:p>
          <a:p>
            <a:r>
              <a:rPr lang="en-US" dirty="0"/>
              <a:t>FERPA</a:t>
            </a:r>
          </a:p>
          <a:p>
            <a:r>
              <a:rPr lang="en-US" dirty="0"/>
              <a:t>PPRA</a:t>
            </a:r>
          </a:p>
          <a:p>
            <a:r>
              <a:rPr lang="en-US" dirty="0"/>
              <a:t>Cable Television Privacy Act</a:t>
            </a:r>
          </a:p>
          <a:p>
            <a:r>
              <a:rPr lang="en-US" dirty="0"/>
              <a:t>Video Privacy Act</a:t>
            </a:r>
          </a:p>
          <a:p>
            <a:r>
              <a:rPr lang="en-US" dirty="0"/>
              <a:t>Telephone Consumer Privacy Act</a:t>
            </a:r>
          </a:p>
          <a:p>
            <a:r>
              <a:rPr lang="en-US" dirty="0"/>
              <a:t>Telemarketing and Consumer Fraud and Abuse Protection Act</a:t>
            </a:r>
          </a:p>
          <a:p>
            <a:r>
              <a:rPr lang="en-US" dirty="0"/>
              <a:t>Telecommunications Act of 1996</a:t>
            </a:r>
          </a:p>
          <a:p>
            <a:r>
              <a:rPr lang="en-US" dirty="0"/>
              <a:t>CAN-SPAM</a:t>
            </a:r>
          </a:p>
          <a:p>
            <a:r>
              <a:rPr lang="en-US" dirty="0"/>
              <a:t>Junk Fax Prevention Act</a:t>
            </a:r>
          </a:p>
          <a:p>
            <a:r>
              <a:rPr lang="en-US" dirty="0"/>
              <a:t>COPPA</a:t>
            </a:r>
          </a:p>
          <a:p>
            <a:r>
              <a:rPr lang="en-US" dirty="0"/>
              <a:t>ADA</a:t>
            </a:r>
          </a:p>
          <a:p>
            <a:r>
              <a:rPr lang="en-US" dirty="0"/>
              <a:t>Age Discrimination Act</a:t>
            </a:r>
          </a:p>
          <a:p>
            <a:r>
              <a:rPr lang="en-US" dirty="0"/>
              <a:t>Equal Pay Act</a:t>
            </a:r>
          </a:p>
          <a:p>
            <a:r>
              <a:rPr lang="en-US" dirty="0"/>
              <a:t>Civil Rights Act</a:t>
            </a:r>
          </a:p>
          <a:p>
            <a:r>
              <a:rPr lang="en-US" dirty="0"/>
              <a:t>Pregnancy Discrimination Act</a:t>
            </a:r>
          </a:p>
          <a:p>
            <a:r>
              <a:rPr lang="en-US" dirty="0"/>
              <a:t>Whistleblower Protection Act</a:t>
            </a:r>
          </a:p>
          <a:p>
            <a:r>
              <a:rPr lang="en-US" dirty="0"/>
              <a:t>NLRA</a:t>
            </a:r>
          </a:p>
          <a:p>
            <a:r>
              <a:rPr lang="en-US" dirty="0"/>
              <a:t>Immigration and Reform and control Act</a:t>
            </a:r>
          </a:p>
          <a:p>
            <a:r>
              <a:rPr lang="en-US" dirty="0"/>
              <a:t>Securities and Exchange Act</a:t>
            </a:r>
          </a:p>
          <a:p>
            <a:r>
              <a:rPr lang="en-US" dirty="0"/>
              <a:t>Employee Polygraph Protection Act of 1988</a:t>
            </a:r>
          </a:p>
          <a:p>
            <a:r>
              <a:rPr lang="en-US" dirty="0"/>
              <a:t>Wiretap Act</a:t>
            </a:r>
          </a:p>
          <a:p>
            <a:r>
              <a:rPr lang="en-US" dirty="0"/>
              <a:t>Electronic Communications Privacy Act</a:t>
            </a:r>
          </a:p>
          <a:p>
            <a:r>
              <a:rPr lang="en-US" dirty="0"/>
              <a:t>Stored Communications Act</a:t>
            </a:r>
          </a:p>
          <a:p>
            <a:r>
              <a:rPr lang="en-US" dirty="0"/>
              <a:t>Privacy Act of 1974</a:t>
            </a:r>
          </a:p>
          <a:p>
            <a:r>
              <a:rPr lang="en-US" dirty="0"/>
              <a:t>Consumer Privacy Bill of Rights</a:t>
            </a:r>
          </a:p>
          <a:p>
            <a:r>
              <a:rPr lang="en-US" dirty="0"/>
              <a:t>FTC Act, Section 5</a:t>
            </a:r>
          </a:p>
          <a:p>
            <a:r>
              <a:rPr lang="en-US" dirty="0"/>
              <a:t>US-EU Safety Shield (formerly Safe Harbor)</a:t>
            </a:r>
          </a:p>
          <a:p>
            <a:r>
              <a:rPr lang="en-US" dirty="0"/>
              <a:t>APEC Privacy Framework</a:t>
            </a:r>
          </a:p>
          <a:p>
            <a:r>
              <a:rPr lang="en-US" dirty="0"/>
              <a:t>Trans-Pacific Partnership</a:t>
            </a:r>
          </a:p>
          <a:p>
            <a:r>
              <a:rPr lang="en-US" dirty="0"/>
              <a:t>DFARS</a:t>
            </a:r>
          </a:p>
          <a:p>
            <a:r>
              <a:rPr lang="en-US" dirty="0"/>
              <a:t>State Laws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B1156-BBFE-4E80-AF0C-7F19E196E1AB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672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Mobile and BYOD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When access to data is ubiquitous, how do existing compliance obligations play out?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en-US" dirty="0"/>
              <a:t>Property lines blurred</a:t>
            </a:r>
          </a:p>
          <a:p>
            <a:pPr lvl="1"/>
            <a:r>
              <a:rPr lang="en-US" dirty="0"/>
              <a:t>Data ownership</a:t>
            </a:r>
          </a:p>
          <a:p>
            <a:pPr lvl="1"/>
            <a:r>
              <a:rPr lang="en-US" dirty="0"/>
              <a:t>Work product ownership</a:t>
            </a:r>
          </a:p>
          <a:p>
            <a:r>
              <a:rPr lang="en-US" dirty="0"/>
              <a:t>Relationships more complex</a:t>
            </a:r>
          </a:p>
          <a:p>
            <a:pPr lvl="1"/>
            <a:r>
              <a:rPr lang="en-US" dirty="0"/>
              <a:t>Work time vs personal time</a:t>
            </a:r>
          </a:p>
          <a:p>
            <a:pPr lvl="1"/>
            <a:r>
              <a:rPr lang="en-US" dirty="0"/>
              <a:t>Labor organizing implications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8637D9-31A6-41B8-8AD6-B484195297E1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C4B33-2189-4FF3-BA77-8D2407C1D310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16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IoT</a:t>
            </a:r>
            <a:r>
              <a:rPr lang="en-US" dirty="0"/>
              <a:t> Wilderness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standards, no incentives</a:t>
            </a:r>
          </a:p>
          <a:p>
            <a:pPr lvl="1"/>
            <a:r>
              <a:rPr lang="en-US" dirty="0"/>
              <a:t>Connectivity is valuable</a:t>
            </a:r>
          </a:p>
          <a:p>
            <a:pPr lvl="1"/>
            <a:r>
              <a:rPr lang="en-US" dirty="0"/>
              <a:t>Incentive to producers to secure?</a:t>
            </a:r>
          </a:p>
          <a:p>
            <a:r>
              <a:rPr lang="en-US" dirty="0" err="1"/>
              <a:t>Mirai-Dyn</a:t>
            </a:r>
            <a:r>
              <a:rPr lang="en-US" dirty="0"/>
              <a:t> DDoS attack</a:t>
            </a:r>
          </a:p>
          <a:p>
            <a:pPr lvl="1"/>
            <a:r>
              <a:rPr lang="en-US" dirty="0"/>
              <a:t>Botnet comprised of </a:t>
            </a:r>
            <a:r>
              <a:rPr lang="en-US" dirty="0" err="1"/>
              <a:t>IoT</a:t>
            </a:r>
            <a:r>
              <a:rPr lang="en-US" dirty="0"/>
              <a:t> devices w/ factory-default security settings</a:t>
            </a:r>
          </a:p>
          <a:p>
            <a:pPr lvl="1"/>
            <a:r>
              <a:rPr lang="en-US" dirty="0"/>
              <a:t>Source code publicly available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D0DF0A-DC70-48EE-925E-1D70493B884F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E6E9D1-63DF-4E0D-BCFC-91730AE6C40E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756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Big Question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What is personal information and what is the government’s duty to protect it?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D0DF0A-DC70-48EE-925E-1D70493B884F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E6E9D1-63DF-4E0D-BCFC-91730AE6C40E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2674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3429000"/>
            <a:ext cx="7543800" cy="1362075"/>
          </a:xfrm>
        </p:spPr>
        <p:txBody>
          <a:bodyPr/>
          <a:lstStyle/>
          <a:p>
            <a:r>
              <a:rPr lang="en-US" dirty="0"/>
              <a:t>How to use your lawyer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794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to know you . . .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Teach them about your operations</a:t>
            </a:r>
          </a:p>
          <a:p>
            <a:pPr lvl="1"/>
            <a:r>
              <a:rPr lang="en-US" dirty="0"/>
              <a:t>What do you do? How do you do it?</a:t>
            </a:r>
          </a:p>
          <a:p>
            <a:pPr lvl="1"/>
            <a:r>
              <a:rPr lang="en-US" dirty="0"/>
              <a:t>Who do you work with?</a:t>
            </a:r>
          </a:p>
          <a:p>
            <a:r>
              <a:rPr lang="en-US" dirty="0"/>
              <a:t>Teach them about your organization</a:t>
            </a:r>
          </a:p>
          <a:p>
            <a:pPr lvl="1"/>
            <a:r>
              <a:rPr lang="en-US" dirty="0"/>
              <a:t>Mission, vision, values</a:t>
            </a:r>
          </a:p>
          <a:p>
            <a:pPr lvl="1"/>
            <a:r>
              <a:rPr lang="en-US" dirty="0"/>
              <a:t>Short- and long-term goals?</a:t>
            </a:r>
          </a:p>
          <a:p>
            <a:pPr lvl="1"/>
            <a:r>
              <a:rPr lang="en-US" dirty="0"/>
              <a:t>Priorities</a:t>
            </a:r>
          </a:p>
          <a:p>
            <a:r>
              <a:rPr lang="en-US" dirty="0"/>
              <a:t>Don’t leave out information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8637D9-31A6-41B8-8AD6-B484195297E1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C4B33-2189-4FF3-BA77-8D2407C1D310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120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lawyers good for, anyway?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Risk tolerance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Risk assessment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Risk mitigation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Crisis management and response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Strategic planning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8637D9-31A6-41B8-8AD6-B484195297E1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8C4B33-2189-4FF3-BA77-8D2407C1D310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960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Tolerance – What is acceptable risk?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399"/>
          </a:xfrm>
        </p:spPr>
        <p:txBody>
          <a:bodyPr/>
          <a:lstStyle/>
          <a:p>
            <a:r>
              <a:rPr lang="en-US" dirty="0"/>
              <a:t>Sources of risk</a:t>
            </a:r>
          </a:p>
          <a:p>
            <a:pPr lvl="1"/>
            <a:r>
              <a:rPr lang="en-US" dirty="0"/>
              <a:t>Environment</a:t>
            </a:r>
          </a:p>
          <a:p>
            <a:pPr lvl="1"/>
            <a:r>
              <a:rPr lang="en-US" dirty="0"/>
              <a:t>Service providers</a:t>
            </a:r>
          </a:p>
          <a:p>
            <a:pPr lvl="1"/>
            <a:r>
              <a:rPr lang="en-US" dirty="0"/>
              <a:t>Organizational assets</a:t>
            </a:r>
          </a:p>
          <a:p>
            <a:pPr lvl="1"/>
            <a:r>
              <a:rPr lang="en-US" dirty="0"/>
              <a:t>Organizational culture</a:t>
            </a:r>
          </a:p>
          <a:p>
            <a:r>
              <a:rPr lang="en-US" dirty="0"/>
              <a:t>Decision making factors</a:t>
            </a:r>
          </a:p>
          <a:p>
            <a:pPr lvl="1"/>
            <a:r>
              <a:rPr lang="en-US" dirty="0"/>
              <a:t>Operational necessity</a:t>
            </a:r>
          </a:p>
          <a:p>
            <a:pPr lvl="1"/>
            <a:r>
              <a:rPr lang="en-US" dirty="0"/>
              <a:t>Costs of compliance with applicable controls</a:t>
            </a:r>
          </a:p>
          <a:p>
            <a:pPr lvl="1"/>
            <a:r>
              <a:rPr lang="en-US" dirty="0"/>
              <a:t>Severity of penalties/ value of incentives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95353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Assessment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we doing (or not doing) to ensure compliance?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Technological measures</a:t>
            </a:r>
          </a:p>
          <a:p>
            <a:r>
              <a:rPr lang="en-US" dirty="0"/>
              <a:t>Policies and procedures</a:t>
            </a:r>
          </a:p>
          <a:p>
            <a:r>
              <a:rPr lang="en-US" dirty="0"/>
              <a:t>Training and enforcement</a:t>
            </a:r>
          </a:p>
          <a:p>
            <a:r>
              <a:rPr lang="en-US" dirty="0"/>
              <a:t>Contract review</a:t>
            </a:r>
          </a:p>
          <a:p>
            <a:r>
              <a:rPr lang="en-US" dirty="0"/>
              <a:t>Vendor management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686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Mitigation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Ask questions when making major decisions</a:t>
            </a:r>
          </a:p>
          <a:p>
            <a:r>
              <a:rPr lang="en-US" dirty="0"/>
              <a:t>Schedule compliance checkups</a:t>
            </a:r>
          </a:p>
          <a:p>
            <a:pPr lvl="1"/>
            <a:r>
              <a:rPr lang="en-US" dirty="0"/>
              <a:t>Update policies and SOPs on regular basis</a:t>
            </a:r>
          </a:p>
          <a:p>
            <a:pPr lvl="1"/>
            <a:r>
              <a:rPr lang="en-US" dirty="0"/>
              <a:t>Ask about impact of current events </a:t>
            </a:r>
          </a:p>
          <a:p>
            <a:pPr lvl="2"/>
            <a:r>
              <a:rPr lang="en-US" dirty="0"/>
              <a:t>Laws, regulations, rules, guidance, case law</a:t>
            </a:r>
          </a:p>
          <a:p>
            <a:pPr lvl="2"/>
            <a:r>
              <a:rPr lang="en-US" dirty="0"/>
              <a:t>Changes in regulators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934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Crisis Management and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/>
              <a:t>ATTORNEY-CLIENT PRIVILEGE</a:t>
            </a:r>
          </a:p>
          <a:p>
            <a:r>
              <a:rPr lang="en-US" dirty="0"/>
              <a:t>Legal compliance </a:t>
            </a:r>
          </a:p>
          <a:p>
            <a:pPr lvl="1"/>
            <a:r>
              <a:rPr lang="en-US" dirty="0"/>
              <a:t>Notice requirements</a:t>
            </a:r>
          </a:p>
          <a:p>
            <a:pPr lvl="1"/>
            <a:r>
              <a:rPr lang="en-US" dirty="0"/>
              <a:t>Interaction with enforcing entities</a:t>
            </a:r>
          </a:p>
          <a:p>
            <a:r>
              <a:rPr lang="en-US" dirty="0"/>
              <a:t>Coordination with “second responders”</a:t>
            </a:r>
          </a:p>
          <a:p>
            <a:pPr lvl="1"/>
            <a:r>
              <a:rPr lang="en-US" dirty="0"/>
              <a:t>Executive team</a:t>
            </a:r>
          </a:p>
          <a:p>
            <a:pPr lvl="1"/>
            <a:r>
              <a:rPr lang="en-US" dirty="0"/>
              <a:t>Public relations, service providers,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76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Enforcement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25425" y="960120"/>
            <a:ext cx="8693149" cy="5059680"/>
            <a:chOff x="567946" y="1341116"/>
            <a:chExt cx="7835696" cy="4530857"/>
          </a:xfrm>
        </p:grpSpPr>
        <p:sp>
          <p:nvSpPr>
            <p:cNvPr id="8" name="Freeform 7"/>
            <p:cNvSpPr/>
            <p:nvPr/>
          </p:nvSpPr>
          <p:spPr>
            <a:xfrm rot="16200000">
              <a:off x="-1236618" y="3657331"/>
              <a:ext cx="3982211" cy="373083"/>
            </a:xfrm>
            <a:custGeom>
              <a:avLst/>
              <a:gdLst>
                <a:gd name="connsiteX0" fmla="*/ 0 w 3982211"/>
                <a:gd name="connsiteY0" fmla="*/ 0 h 373083"/>
                <a:gd name="connsiteX1" fmla="*/ 3982211 w 3982211"/>
                <a:gd name="connsiteY1" fmla="*/ 0 h 373083"/>
                <a:gd name="connsiteX2" fmla="*/ 3982211 w 3982211"/>
                <a:gd name="connsiteY2" fmla="*/ 373083 h 373083"/>
                <a:gd name="connsiteX3" fmla="*/ 0 w 3982211"/>
                <a:gd name="connsiteY3" fmla="*/ 373083 h 373083"/>
                <a:gd name="connsiteX4" fmla="*/ 0 w 3982211"/>
                <a:gd name="connsiteY4" fmla="*/ 0 h 37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82211" h="373083">
                  <a:moveTo>
                    <a:pt x="0" y="0"/>
                  </a:moveTo>
                  <a:lnTo>
                    <a:pt x="3982211" y="0"/>
                  </a:lnTo>
                  <a:lnTo>
                    <a:pt x="3982211" y="373083"/>
                  </a:lnTo>
                  <a:lnTo>
                    <a:pt x="0" y="37308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0" rIns="329040" bIns="0" numCol="1" spcCol="1270" anchor="t" anchorCtr="0">
              <a:noAutofit/>
            </a:bodyPr>
            <a:lstStyle/>
            <a:p>
              <a:pPr lvl="0" algn="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kern="1200" dirty="0"/>
                <a:t>FEDERAL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941029" y="1889762"/>
              <a:ext cx="1858352" cy="3982211"/>
            </a:xfrm>
            <a:custGeom>
              <a:avLst/>
              <a:gdLst>
                <a:gd name="connsiteX0" fmla="*/ 0 w 1858352"/>
                <a:gd name="connsiteY0" fmla="*/ 0 h 3982211"/>
                <a:gd name="connsiteX1" fmla="*/ 1858352 w 1858352"/>
                <a:gd name="connsiteY1" fmla="*/ 0 h 3982211"/>
                <a:gd name="connsiteX2" fmla="*/ 1858352 w 1858352"/>
                <a:gd name="connsiteY2" fmla="*/ 3982211 h 3982211"/>
                <a:gd name="connsiteX3" fmla="*/ 0 w 1858352"/>
                <a:gd name="connsiteY3" fmla="*/ 3982211 h 3982211"/>
                <a:gd name="connsiteX4" fmla="*/ 0 w 1858352"/>
                <a:gd name="connsiteY4" fmla="*/ 0 h 3982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58352" h="3982211">
                  <a:moveTo>
                    <a:pt x="0" y="0"/>
                  </a:moveTo>
                  <a:lnTo>
                    <a:pt x="1858352" y="0"/>
                  </a:lnTo>
                  <a:lnTo>
                    <a:pt x="1858352" y="3982211"/>
                  </a:lnTo>
                  <a:lnTo>
                    <a:pt x="0" y="398221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329039" rIns="91440" bIns="248920" numCol="1" spcCol="1270" anchor="t" anchorCtr="0">
              <a:noAutofit/>
            </a:bodyPr>
            <a:lstStyle/>
            <a:p>
              <a:pPr marL="228600" lvl="1" indent="-228600" algn="l" defTabSz="120015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  <a:buChar char="••"/>
              </a:pPr>
              <a:r>
                <a:rPr lang="en-US" sz="2700" kern="1200" dirty="0"/>
                <a:t>Federal statutes</a:t>
              </a:r>
            </a:p>
            <a:p>
              <a:pPr marL="228600" lvl="1" indent="-228600" algn="l" defTabSz="120015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  <a:buChar char="••"/>
              </a:pPr>
              <a:r>
                <a:rPr lang="en-US" sz="2700" kern="1200" dirty="0"/>
                <a:t>Executive orders</a:t>
              </a:r>
            </a:p>
            <a:p>
              <a:pPr marL="228600" lvl="1" indent="-228600" algn="l" defTabSz="120015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  <a:buChar char="••"/>
              </a:pPr>
              <a:r>
                <a:rPr lang="en-US" sz="2700" kern="1200" dirty="0"/>
                <a:t>Agency rules &amp; guidance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26269" y="1341116"/>
              <a:ext cx="1328528" cy="664260"/>
            </a:xfrm>
            <a:prstGeom prst="rect">
              <a:avLst/>
            </a:prstGeom>
            <a:blipFill>
              <a:blip r:embed="rId3"/>
              <a:srcRect/>
              <a:stretch>
                <a:fillRect l="-12000" r="-12000"/>
              </a:stretch>
            </a:blip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reeform 10"/>
            <p:cNvSpPr/>
            <p:nvPr/>
          </p:nvSpPr>
          <p:spPr>
            <a:xfrm rot="16200000">
              <a:off x="1479945" y="3667475"/>
              <a:ext cx="3982211" cy="373083"/>
            </a:xfrm>
            <a:custGeom>
              <a:avLst/>
              <a:gdLst>
                <a:gd name="connsiteX0" fmla="*/ 0 w 3982211"/>
                <a:gd name="connsiteY0" fmla="*/ 0 h 373083"/>
                <a:gd name="connsiteX1" fmla="*/ 3982211 w 3982211"/>
                <a:gd name="connsiteY1" fmla="*/ 0 h 373083"/>
                <a:gd name="connsiteX2" fmla="*/ 3982211 w 3982211"/>
                <a:gd name="connsiteY2" fmla="*/ 373083 h 373083"/>
                <a:gd name="connsiteX3" fmla="*/ 0 w 3982211"/>
                <a:gd name="connsiteY3" fmla="*/ 373083 h 373083"/>
                <a:gd name="connsiteX4" fmla="*/ 0 w 3982211"/>
                <a:gd name="connsiteY4" fmla="*/ 0 h 37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82211" h="373083">
                  <a:moveTo>
                    <a:pt x="0" y="0"/>
                  </a:moveTo>
                  <a:lnTo>
                    <a:pt x="3982211" y="0"/>
                  </a:lnTo>
                  <a:lnTo>
                    <a:pt x="3982211" y="373083"/>
                  </a:lnTo>
                  <a:lnTo>
                    <a:pt x="0" y="37308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2" tIns="0" rIns="329040" bIns="0" numCol="1" spcCol="1270" anchor="t" anchorCtr="0">
              <a:noAutofit/>
            </a:bodyPr>
            <a:lstStyle/>
            <a:p>
              <a:pPr lvl="0" algn="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kern="1200" dirty="0"/>
                <a:t>STATE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3657603" y="1889751"/>
              <a:ext cx="1858352" cy="3982211"/>
            </a:xfrm>
            <a:custGeom>
              <a:avLst/>
              <a:gdLst>
                <a:gd name="connsiteX0" fmla="*/ 0 w 1858352"/>
                <a:gd name="connsiteY0" fmla="*/ 0 h 3982211"/>
                <a:gd name="connsiteX1" fmla="*/ 1858352 w 1858352"/>
                <a:gd name="connsiteY1" fmla="*/ 0 h 3982211"/>
                <a:gd name="connsiteX2" fmla="*/ 1858352 w 1858352"/>
                <a:gd name="connsiteY2" fmla="*/ 3982211 h 3982211"/>
                <a:gd name="connsiteX3" fmla="*/ 0 w 1858352"/>
                <a:gd name="connsiteY3" fmla="*/ 3982211 h 3982211"/>
                <a:gd name="connsiteX4" fmla="*/ 0 w 1858352"/>
                <a:gd name="connsiteY4" fmla="*/ 0 h 3982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58352" h="3982211">
                  <a:moveTo>
                    <a:pt x="0" y="0"/>
                  </a:moveTo>
                  <a:lnTo>
                    <a:pt x="1858352" y="0"/>
                  </a:lnTo>
                  <a:lnTo>
                    <a:pt x="1858352" y="3982211"/>
                  </a:lnTo>
                  <a:lnTo>
                    <a:pt x="0" y="398221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329039" rIns="91440" bIns="248920" numCol="1" spcCol="1270" anchor="t" anchorCtr="0">
              <a:noAutofit/>
            </a:bodyPr>
            <a:lstStyle/>
            <a:p>
              <a:pPr marL="228600" lvl="1" indent="-228600" algn="l" defTabSz="120015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  <a:buChar char="••"/>
              </a:pPr>
              <a:r>
                <a:rPr lang="en-US" sz="2700" kern="1200" dirty="0"/>
                <a:t>State statutes</a:t>
              </a:r>
            </a:p>
            <a:p>
              <a:pPr marL="228600" lvl="1" indent="-228600" algn="l" defTabSz="120015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  <a:buChar char="••"/>
              </a:pPr>
              <a:r>
                <a:rPr lang="en-US" sz="2700" kern="1200" dirty="0"/>
                <a:t>Executive orders</a:t>
              </a:r>
            </a:p>
            <a:p>
              <a:pPr marL="228600" lvl="1" indent="-228600" algn="l" defTabSz="120015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  <a:buChar char="••"/>
              </a:pPr>
              <a:r>
                <a:rPr lang="en-US" sz="2700" kern="1200" dirty="0"/>
                <a:t>Agency rules &amp; guidance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359906" y="1341116"/>
              <a:ext cx="1309053" cy="654523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2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Freeform 14"/>
            <p:cNvSpPr/>
            <p:nvPr/>
          </p:nvSpPr>
          <p:spPr>
            <a:xfrm rot="16200000">
              <a:off x="4367636" y="3623622"/>
              <a:ext cx="3982211" cy="373083"/>
            </a:xfrm>
            <a:custGeom>
              <a:avLst/>
              <a:gdLst>
                <a:gd name="connsiteX0" fmla="*/ 0 w 3982211"/>
                <a:gd name="connsiteY0" fmla="*/ 0 h 373083"/>
                <a:gd name="connsiteX1" fmla="*/ 3982211 w 3982211"/>
                <a:gd name="connsiteY1" fmla="*/ 0 h 373083"/>
                <a:gd name="connsiteX2" fmla="*/ 3982211 w 3982211"/>
                <a:gd name="connsiteY2" fmla="*/ 373083 h 373083"/>
                <a:gd name="connsiteX3" fmla="*/ 0 w 3982211"/>
                <a:gd name="connsiteY3" fmla="*/ 373083 h 373083"/>
                <a:gd name="connsiteX4" fmla="*/ 0 w 3982211"/>
                <a:gd name="connsiteY4" fmla="*/ 0 h 373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82211" h="373083">
                  <a:moveTo>
                    <a:pt x="0" y="0"/>
                  </a:moveTo>
                  <a:lnTo>
                    <a:pt x="3982211" y="0"/>
                  </a:lnTo>
                  <a:lnTo>
                    <a:pt x="3982211" y="373083"/>
                  </a:lnTo>
                  <a:lnTo>
                    <a:pt x="0" y="37308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2" tIns="0" rIns="329040" bIns="-1" numCol="1" spcCol="1270" anchor="t" anchorCtr="0">
              <a:noAutofit/>
            </a:bodyPr>
            <a:lstStyle/>
            <a:p>
              <a:pPr lvl="0" algn="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kern="1200" dirty="0"/>
                <a:t>PRIVATE INDUSTRY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6545290" y="1889742"/>
              <a:ext cx="1858352" cy="3982211"/>
            </a:xfrm>
            <a:custGeom>
              <a:avLst/>
              <a:gdLst>
                <a:gd name="connsiteX0" fmla="*/ 0 w 1858352"/>
                <a:gd name="connsiteY0" fmla="*/ 0 h 3982211"/>
                <a:gd name="connsiteX1" fmla="*/ 1858352 w 1858352"/>
                <a:gd name="connsiteY1" fmla="*/ 0 h 3982211"/>
                <a:gd name="connsiteX2" fmla="*/ 1858352 w 1858352"/>
                <a:gd name="connsiteY2" fmla="*/ 3982211 h 3982211"/>
                <a:gd name="connsiteX3" fmla="*/ 0 w 1858352"/>
                <a:gd name="connsiteY3" fmla="*/ 3982211 h 3982211"/>
                <a:gd name="connsiteX4" fmla="*/ 0 w 1858352"/>
                <a:gd name="connsiteY4" fmla="*/ 0 h 3982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58352" h="3982211">
                  <a:moveTo>
                    <a:pt x="0" y="0"/>
                  </a:moveTo>
                  <a:lnTo>
                    <a:pt x="1858352" y="0"/>
                  </a:lnTo>
                  <a:lnTo>
                    <a:pt x="1858352" y="3982211"/>
                  </a:lnTo>
                  <a:lnTo>
                    <a:pt x="0" y="398221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329039" rIns="91440" bIns="248920" numCol="1" spcCol="1270" anchor="t" anchorCtr="0">
              <a:noAutofit/>
            </a:bodyPr>
            <a:lstStyle/>
            <a:p>
              <a:pPr marL="228600" lvl="1" indent="-228600" algn="l" defTabSz="120015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  <a:buChar char="••"/>
              </a:pPr>
              <a:r>
                <a:rPr lang="en-US" sz="2700" kern="1200" dirty="0"/>
                <a:t>Industry standards</a:t>
              </a:r>
            </a:p>
            <a:p>
              <a:pPr marL="228600" lvl="1" indent="-228600" algn="l" defTabSz="120015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  <a:buChar char="••"/>
              </a:pPr>
              <a:r>
                <a:rPr lang="en-US" sz="2700" kern="1200" dirty="0"/>
                <a:t>Certificate programs</a:t>
              </a:r>
            </a:p>
            <a:p>
              <a:pPr marL="228600" lvl="1" indent="-228600" algn="l" defTabSz="1200150">
                <a:lnSpc>
                  <a:spcPct val="90000"/>
                </a:lnSpc>
                <a:spcBef>
                  <a:spcPct val="0"/>
                </a:spcBef>
                <a:spcAft>
                  <a:spcPts val="1800"/>
                </a:spcAft>
                <a:buChar char="••"/>
              </a:pPr>
              <a:r>
                <a:rPr lang="en-US" sz="2700" kern="1200" dirty="0"/>
                <a:t>Company policies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94071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impact does existing policy have on you now?</a:t>
            </a:r>
          </a:p>
          <a:p>
            <a:pPr lvl="1"/>
            <a:r>
              <a:rPr lang="en-US" dirty="0"/>
              <a:t>Constraints</a:t>
            </a:r>
          </a:p>
          <a:p>
            <a:pPr lvl="1"/>
            <a:r>
              <a:rPr lang="en-US" dirty="0"/>
              <a:t>Opportunities</a:t>
            </a:r>
          </a:p>
          <a:p>
            <a:r>
              <a:rPr lang="en-US" dirty="0"/>
              <a:t>How will trends in policy affect you in the future?</a:t>
            </a:r>
          </a:p>
          <a:p>
            <a:r>
              <a:rPr lang="en-US" dirty="0"/>
              <a:t>Should you and your organization be involved in changing policy? How?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4156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a nutshell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Privacy and security are intertwined</a:t>
            </a:r>
          </a:p>
          <a:p>
            <a:r>
              <a:rPr lang="en-US" dirty="0"/>
              <a:t>The law is complex and changing</a:t>
            </a:r>
          </a:p>
          <a:p>
            <a:pPr lvl="1"/>
            <a:r>
              <a:rPr lang="en-US" dirty="0"/>
              <a:t>Lots of stakeholders</a:t>
            </a:r>
          </a:p>
          <a:p>
            <a:pPr lvl="1"/>
            <a:r>
              <a:rPr lang="en-US" dirty="0"/>
              <a:t>US approach differs from international</a:t>
            </a:r>
          </a:p>
          <a:p>
            <a:pPr lvl="1"/>
            <a:r>
              <a:rPr lang="en-US" dirty="0"/>
              <a:t>Information security law developing</a:t>
            </a:r>
          </a:p>
          <a:p>
            <a:pPr lvl="1"/>
            <a:r>
              <a:rPr lang="en-US" dirty="0"/>
              <a:t>Older privacy laws will guide new laws</a:t>
            </a:r>
          </a:p>
          <a:p>
            <a:r>
              <a:rPr lang="en-US" dirty="0"/>
              <a:t>Lawyers are resources – please use them.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6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Data’s Legal Lifecycle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682484"/>
              </p:ext>
            </p:extLst>
          </p:nvPr>
        </p:nvGraphicFramePr>
        <p:xfrm>
          <a:off x="225425" y="685799"/>
          <a:ext cx="8693149" cy="5562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AAF808-F33F-4AB7-9995-7BA8C5E02C55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85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Risks &amp; Relationships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25425" y="1066800"/>
            <a:ext cx="8656736" cy="5062727"/>
            <a:chOff x="225425" y="1066800"/>
            <a:chExt cx="8656736" cy="5062727"/>
          </a:xfrm>
        </p:grpSpPr>
        <p:sp>
          <p:nvSpPr>
            <p:cNvPr id="3" name="Freeform 2"/>
            <p:cNvSpPr/>
            <p:nvPr/>
          </p:nvSpPr>
          <p:spPr>
            <a:xfrm>
              <a:off x="5774520" y="4191000"/>
              <a:ext cx="3107641" cy="1938527"/>
            </a:xfrm>
            <a:custGeom>
              <a:avLst/>
              <a:gdLst>
                <a:gd name="connsiteX0" fmla="*/ 0 w 3107641"/>
                <a:gd name="connsiteY0" fmla="*/ 163373 h 1633728"/>
                <a:gd name="connsiteX1" fmla="*/ 163373 w 3107641"/>
                <a:gd name="connsiteY1" fmla="*/ 0 h 1633728"/>
                <a:gd name="connsiteX2" fmla="*/ 2944268 w 3107641"/>
                <a:gd name="connsiteY2" fmla="*/ 0 h 1633728"/>
                <a:gd name="connsiteX3" fmla="*/ 3107641 w 3107641"/>
                <a:gd name="connsiteY3" fmla="*/ 163373 h 1633728"/>
                <a:gd name="connsiteX4" fmla="*/ 3107641 w 3107641"/>
                <a:gd name="connsiteY4" fmla="*/ 1470355 h 1633728"/>
                <a:gd name="connsiteX5" fmla="*/ 2944268 w 3107641"/>
                <a:gd name="connsiteY5" fmla="*/ 1633728 h 1633728"/>
                <a:gd name="connsiteX6" fmla="*/ 163373 w 3107641"/>
                <a:gd name="connsiteY6" fmla="*/ 1633728 h 1633728"/>
                <a:gd name="connsiteX7" fmla="*/ 0 w 3107641"/>
                <a:gd name="connsiteY7" fmla="*/ 1470355 h 1633728"/>
                <a:gd name="connsiteX8" fmla="*/ 0 w 3107641"/>
                <a:gd name="connsiteY8" fmla="*/ 163373 h 1633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07641" h="1633728">
                  <a:moveTo>
                    <a:pt x="0" y="163373"/>
                  </a:moveTo>
                  <a:cubicBezTo>
                    <a:pt x="0" y="73145"/>
                    <a:pt x="73145" y="0"/>
                    <a:pt x="163373" y="0"/>
                  </a:cubicBezTo>
                  <a:lnTo>
                    <a:pt x="2944268" y="0"/>
                  </a:lnTo>
                  <a:cubicBezTo>
                    <a:pt x="3034496" y="0"/>
                    <a:pt x="3107641" y="73145"/>
                    <a:pt x="3107641" y="163373"/>
                  </a:cubicBezTo>
                  <a:lnTo>
                    <a:pt x="3107641" y="1470355"/>
                  </a:lnTo>
                  <a:cubicBezTo>
                    <a:pt x="3107641" y="1560583"/>
                    <a:pt x="3034496" y="1633728"/>
                    <a:pt x="2944268" y="1633728"/>
                  </a:cubicBezTo>
                  <a:lnTo>
                    <a:pt x="163373" y="1633728"/>
                  </a:lnTo>
                  <a:cubicBezTo>
                    <a:pt x="73145" y="1633728"/>
                    <a:pt x="0" y="1560583"/>
                    <a:pt x="0" y="1470355"/>
                  </a:cubicBezTo>
                  <a:lnTo>
                    <a:pt x="0" y="163373"/>
                  </a:lnTo>
                  <a:close/>
                </a:path>
              </a:pathLst>
            </a:custGeom>
            <a:ln>
              <a:noFill/>
            </a:ln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68180" tIns="182880" rIns="35889" bIns="35888" numCol="1" spcCol="1270" anchor="t" anchorCtr="0">
              <a:noAutofit/>
            </a:bodyPr>
            <a:lstStyle/>
            <a:p>
              <a:pPr marL="171450" lvl="1" indent="-171450" algn="l" defTabSz="86677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Access control</a:t>
              </a:r>
            </a:p>
            <a:p>
              <a:pPr marL="171450" lvl="1" indent="-171450" algn="l" defTabSz="86677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Advertising</a:t>
              </a:r>
            </a:p>
            <a:p>
              <a:pPr marL="171450" lvl="1" indent="-171450" algn="l" defTabSz="86677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Public Relations</a:t>
              </a:r>
            </a:p>
          </p:txBody>
        </p:sp>
        <p:sp>
          <p:nvSpPr>
            <p:cNvPr id="4" name="Freeform 3"/>
            <p:cNvSpPr/>
            <p:nvPr/>
          </p:nvSpPr>
          <p:spPr>
            <a:xfrm>
              <a:off x="225425" y="4191000"/>
              <a:ext cx="3107641" cy="1938527"/>
            </a:xfrm>
            <a:custGeom>
              <a:avLst/>
              <a:gdLst>
                <a:gd name="connsiteX0" fmla="*/ 0 w 3107641"/>
                <a:gd name="connsiteY0" fmla="*/ 163373 h 1633728"/>
                <a:gd name="connsiteX1" fmla="*/ 163373 w 3107641"/>
                <a:gd name="connsiteY1" fmla="*/ 0 h 1633728"/>
                <a:gd name="connsiteX2" fmla="*/ 2944268 w 3107641"/>
                <a:gd name="connsiteY2" fmla="*/ 0 h 1633728"/>
                <a:gd name="connsiteX3" fmla="*/ 3107641 w 3107641"/>
                <a:gd name="connsiteY3" fmla="*/ 163373 h 1633728"/>
                <a:gd name="connsiteX4" fmla="*/ 3107641 w 3107641"/>
                <a:gd name="connsiteY4" fmla="*/ 1470355 h 1633728"/>
                <a:gd name="connsiteX5" fmla="*/ 2944268 w 3107641"/>
                <a:gd name="connsiteY5" fmla="*/ 1633728 h 1633728"/>
                <a:gd name="connsiteX6" fmla="*/ 163373 w 3107641"/>
                <a:gd name="connsiteY6" fmla="*/ 1633728 h 1633728"/>
                <a:gd name="connsiteX7" fmla="*/ 0 w 3107641"/>
                <a:gd name="connsiteY7" fmla="*/ 1470355 h 1633728"/>
                <a:gd name="connsiteX8" fmla="*/ 0 w 3107641"/>
                <a:gd name="connsiteY8" fmla="*/ 163373 h 1633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07641" h="1633728">
                  <a:moveTo>
                    <a:pt x="0" y="163373"/>
                  </a:moveTo>
                  <a:cubicBezTo>
                    <a:pt x="0" y="73145"/>
                    <a:pt x="73145" y="0"/>
                    <a:pt x="163373" y="0"/>
                  </a:cubicBezTo>
                  <a:lnTo>
                    <a:pt x="2944268" y="0"/>
                  </a:lnTo>
                  <a:cubicBezTo>
                    <a:pt x="3034496" y="0"/>
                    <a:pt x="3107641" y="73145"/>
                    <a:pt x="3107641" y="163373"/>
                  </a:cubicBezTo>
                  <a:lnTo>
                    <a:pt x="3107641" y="1470355"/>
                  </a:lnTo>
                  <a:cubicBezTo>
                    <a:pt x="3107641" y="1560583"/>
                    <a:pt x="3034496" y="1633728"/>
                    <a:pt x="2944268" y="1633728"/>
                  </a:cubicBezTo>
                  <a:lnTo>
                    <a:pt x="163373" y="1633728"/>
                  </a:lnTo>
                  <a:cubicBezTo>
                    <a:pt x="73145" y="1633728"/>
                    <a:pt x="0" y="1560583"/>
                    <a:pt x="0" y="1470355"/>
                  </a:cubicBezTo>
                  <a:lnTo>
                    <a:pt x="0" y="163373"/>
                  </a:lnTo>
                  <a:close/>
                </a:path>
              </a:pathLst>
            </a:custGeom>
            <a:ln>
              <a:noFill/>
            </a:ln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5888" tIns="444320" rIns="731520" bIns="35888" numCol="1" spcCol="1270" anchor="t" anchorCtr="0">
              <a:noAutofit/>
            </a:bodyPr>
            <a:lstStyle/>
            <a:p>
              <a:pPr marL="171450" lvl="1" indent="-171450" algn="l" defTabSz="86677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Policies &amp; procedures</a:t>
              </a:r>
            </a:p>
            <a:p>
              <a:pPr marL="171450" lvl="1" indent="-171450" algn="l" defTabSz="86677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Recordkeeping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5774520" y="1066800"/>
              <a:ext cx="3107641" cy="1981200"/>
            </a:xfrm>
            <a:custGeom>
              <a:avLst/>
              <a:gdLst>
                <a:gd name="connsiteX0" fmla="*/ 0 w 3107641"/>
                <a:gd name="connsiteY0" fmla="*/ 163373 h 1633728"/>
                <a:gd name="connsiteX1" fmla="*/ 163373 w 3107641"/>
                <a:gd name="connsiteY1" fmla="*/ 0 h 1633728"/>
                <a:gd name="connsiteX2" fmla="*/ 2944268 w 3107641"/>
                <a:gd name="connsiteY2" fmla="*/ 0 h 1633728"/>
                <a:gd name="connsiteX3" fmla="*/ 3107641 w 3107641"/>
                <a:gd name="connsiteY3" fmla="*/ 163373 h 1633728"/>
                <a:gd name="connsiteX4" fmla="*/ 3107641 w 3107641"/>
                <a:gd name="connsiteY4" fmla="*/ 1470355 h 1633728"/>
                <a:gd name="connsiteX5" fmla="*/ 2944268 w 3107641"/>
                <a:gd name="connsiteY5" fmla="*/ 1633728 h 1633728"/>
                <a:gd name="connsiteX6" fmla="*/ 163373 w 3107641"/>
                <a:gd name="connsiteY6" fmla="*/ 1633728 h 1633728"/>
                <a:gd name="connsiteX7" fmla="*/ 0 w 3107641"/>
                <a:gd name="connsiteY7" fmla="*/ 1470355 h 1633728"/>
                <a:gd name="connsiteX8" fmla="*/ 0 w 3107641"/>
                <a:gd name="connsiteY8" fmla="*/ 163373 h 1633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07641" h="1633728">
                  <a:moveTo>
                    <a:pt x="0" y="163373"/>
                  </a:moveTo>
                  <a:cubicBezTo>
                    <a:pt x="0" y="73145"/>
                    <a:pt x="73145" y="0"/>
                    <a:pt x="163373" y="0"/>
                  </a:cubicBezTo>
                  <a:lnTo>
                    <a:pt x="2944268" y="0"/>
                  </a:lnTo>
                  <a:cubicBezTo>
                    <a:pt x="3034496" y="0"/>
                    <a:pt x="3107641" y="73145"/>
                    <a:pt x="3107641" y="163373"/>
                  </a:cubicBezTo>
                  <a:lnTo>
                    <a:pt x="3107641" y="1470355"/>
                  </a:lnTo>
                  <a:cubicBezTo>
                    <a:pt x="3107641" y="1560583"/>
                    <a:pt x="3034496" y="1633728"/>
                    <a:pt x="2944268" y="1633728"/>
                  </a:cubicBezTo>
                  <a:lnTo>
                    <a:pt x="163373" y="1633728"/>
                  </a:lnTo>
                  <a:cubicBezTo>
                    <a:pt x="73145" y="1633728"/>
                    <a:pt x="0" y="1560583"/>
                    <a:pt x="0" y="1470355"/>
                  </a:cubicBezTo>
                  <a:lnTo>
                    <a:pt x="0" y="163373"/>
                  </a:lnTo>
                  <a:close/>
                </a:path>
              </a:pathLst>
            </a:custGeom>
            <a:ln>
              <a:noFill/>
            </a:ln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68180" tIns="91440" rIns="0" bIns="35888" numCol="1" spcCol="1270" anchor="t" anchorCtr="0">
              <a:noAutofit/>
            </a:bodyPr>
            <a:lstStyle/>
            <a:p>
              <a:pPr marL="171450" lvl="1" indent="-171450" defTabSz="866775">
                <a:lnSpc>
                  <a:spcPct val="90000"/>
                </a:lnSpc>
                <a:spcAft>
                  <a:spcPct val="15000"/>
                </a:spcAft>
                <a:buChar char="••"/>
              </a:pPr>
              <a:r>
                <a:rPr lang="en-US" sz="24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Access control</a:t>
              </a:r>
            </a:p>
            <a:p>
              <a:pPr marL="171450" lvl="1" indent="-171450" defTabSz="866775">
                <a:lnSpc>
                  <a:spcPct val="90000"/>
                </a:lnSpc>
                <a:spcAft>
                  <a:spcPct val="15000"/>
                </a:spcAft>
                <a:buChar char="••"/>
              </a:pPr>
              <a:r>
                <a:rPr lang="en-US" sz="24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Notice &amp; consent</a:t>
              </a:r>
            </a:p>
            <a:p>
              <a:pPr marL="171450" lvl="1" indent="-171450" defTabSz="866775">
                <a:lnSpc>
                  <a:spcPct val="90000"/>
                </a:lnSpc>
                <a:spcAft>
                  <a:spcPct val="15000"/>
                </a:spcAft>
                <a:buChar char="••"/>
              </a:pPr>
              <a:r>
                <a:rPr lang="en-US" sz="24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Contracts &amp; warranties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225425" y="1066800"/>
              <a:ext cx="3107641" cy="1981200"/>
            </a:xfrm>
            <a:custGeom>
              <a:avLst/>
              <a:gdLst>
                <a:gd name="connsiteX0" fmla="*/ 0 w 3107641"/>
                <a:gd name="connsiteY0" fmla="*/ 163373 h 1633728"/>
                <a:gd name="connsiteX1" fmla="*/ 163373 w 3107641"/>
                <a:gd name="connsiteY1" fmla="*/ 0 h 1633728"/>
                <a:gd name="connsiteX2" fmla="*/ 2944268 w 3107641"/>
                <a:gd name="connsiteY2" fmla="*/ 0 h 1633728"/>
                <a:gd name="connsiteX3" fmla="*/ 3107641 w 3107641"/>
                <a:gd name="connsiteY3" fmla="*/ 163373 h 1633728"/>
                <a:gd name="connsiteX4" fmla="*/ 3107641 w 3107641"/>
                <a:gd name="connsiteY4" fmla="*/ 1470355 h 1633728"/>
                <a:gd name="connsiteX5" fmla="*/ 2944268 w 3107641"/>
                <a:gd name="connsiteY5" fmla="*/ 1633728 h 1633728"/>
                <a:gd name="connsiteX6" fmla="*/ 163373 w 3107641"/>
                <a:gd name="connsiteY6" fmla="*/ 1633728 h 1633728"/>
                <a:gd name="connsiteX7" fmla="*/ 0 w 3107641"/>
                <a:gd name="connsiteY7" fmla="*/ 1470355 h 1633728"/>
                <a:gd name="connsiteX8" fmla="*/ 0 w 3107641"/>
                <a:gd name="connsiteY8" fmla="*/ 163373 h 1633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07641" h="1633728">
                  <a:moveTo>
                    <a:pt x="0" y="163373"/>
                  </a:moveTo>
                  <a:cubicBezTo>
                    <a:pt x="0" y="73145"/>
                    <a:pt x="73145" y="0"/>
                    <a:pt x="163373" y="0"/>
                  </a:cubicBezTo>
                  <a:lnTo>
                    <a:pt x="2944268" y="0"/>
                  </a:lnTo>
                  <a:cubicBezTo>
                    <a:pt x="3034496" y="0"/>
                    <a:pt x="3107641" y="73145"/>
                    <a:pt x="3107641" y="163373"/>
                  </a:cubicBezTo>
                  <a:lnTo>
                    <a:pt x="3107641" y="1470355"/>
                  </a:lnTo>
                  <a:cubicBezTo>
                    <a:pt x="3107641" y="1560583"/>
                    <a:pt x="3034496" y="1633728"/>
                    <a:pt x="2944268" y="1633728"/>
                  </a:cubicBezTo>
                  <a:lnTo>
                    <a:pt x="163373" y="1633728"/>
                  </a:lnTo>
                  <a:cubicBezTo>
                    <a:pt x="73145" y="1633728"/>
                    <a:pt x="0" y="1560583"/>
                    <a:pt x="0" y="1470355"/>
                  </a:cubicBezTo>
                  <a:lnTo>
                    <a:pt x="0" y="163373"/>
                  </a:lnTo>
                  <a:close/>
                </a:path>
              </a:pathLst>
            </a:custGeom>
            <a:ln>
              <a:noFill/>
            </a:ln>
          </p:spPr>
          <p:style>
            <a:lnRef idx="1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5888" tIns="35888" rIns="914400" bIns="444320" numCol="1" spcCol="1270" anchor="t" anchorCtr="0">
              <a:noAutofit/>
            </a:bodyPr>
            <a:lstStyle/>
            <a:p>
              <a:pPr marL="171450" lvl="1" indent="-171450" algn="l" defTabSz="86677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Access control</a:t>
              </a:r>
            </a:p>
            <a:p>
              <a:pPr marL="171450" lvl="1" indent="-171450" algn="l" defTabSz="86677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Policies &amp; procedures</a:t>
              </a:r>
            </a:p>
            <a:p>
              <a:pPr marL="171450" lvl="1" indent="-171450" algn="l" defTabSz="866775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4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Contracts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2310307" y="1357807"/>
              <a:ext cx="2210638" cy="2210638"/>
            </a:xfrm>
            <a:custGeom>
              <a:avLst/>
              <a:gdLst>
                <a:gd name="connsiteX0" fmla="*/ 0 w 2210638"/>
                <a:gd name="connsiteY0" fmla="*/ 2210638 h 2210638"/>
                <a:gd name="connsiteX1" fmla="*/ 2210638 w 2210638"/>
                <a:gd name="connsiteY1" fmla="*/ 0 h 2210638"/>
                <a:gd name="connsiteX2" fmla="*/ 2210638 w 2210638"/>
                <a:gd name="connsiteY2" fmla="*/ 2210638 h 2210638"/>
                <a:gd name="connsiteX3" fmla="*/ 0 w 2210638"/>
                <a:gd name="connsiteY3" fmla="*/ 2210638 h 2210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0638" h="2210638">
                  <a:moveTo>
                    <a:pt x="0" y="2210638"/>
                  </a:moveTo>
                  <a:cubicBezTo>
                    <a:pt x="0" y="989736"/>
                    <a:pt x="989736" y="0"/>
                    <a:pt x="2210638" y="0"/>
                  </a:cubicBezTo>
                  <a:lnTo>
                    <a:pt x="2210638" y="2210638"/>
                  </a:lnTo>
                  <a:lnTo>
                    <a:pt x="0" y="2210638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481" tIns="647481" rIns="91440" bIns="91440" numCol="1" spcCol="1270" anchor="ctr" anchorCtr="0">
              <a:noAutofit/>
            </a:bodyPr>
            <a:lstStyle/>
            <a:p>
              <a:pPr lvl="0" algn="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You &amp; Partners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4623053" y="1357807"/>
              <a:ext cx="2210638" cy="2210638"/>
            </a:xfrm>
            <a:custGeom>
              <a:avLst/>
              <a:gdLst>
                <a:gd name="connsiteX0" fmla="*/ 0 w 2210638"/>
                <a:gd name="connsiteY0" fmla="*/ 2210638 h 2210638"/>
                <a:gd name="connsiteX1" fmla="*/ 2210638 w 2210638"/>
                <a:gd name="connsiteY1" fmla="*/ 0 h 2210638"/>
                <a:gd name="connsiteX2" fmla="*/ 2210638 w 2210638"/>
                <a:gd name="connsiteY2" fmla="*/ 2210638 h 2210638"/>
                <a:gd name="connsiteX3" fmla="*/ 0 w 2210638"/>
                <a:gd name="connsiteY3" fmla="*/ 2210638 h 2210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0638" h="2210638">
                  <a:moveTo>
                    <a:pt x="0" y="0"/>
                  </a:moveTo>
                  <a:cubicBezTo>
                    <a:pt x="1220902" y="0"/>
                    <a:pt x="2210638" y="989736"/>
                    <a:pt x="2210638" y="2210638"/>
                  </a:cubicBezTo>
                  <a:lnTo>
                    <a:pt x="0" y="221063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647481" rIns="647481" bIns="91440" numCol="1" spcCol="1270" anchor="ctr" anchorCtr="0">
              <a:noAutofit/>
            </a:bodyPr>
            <a:lstStyle/>
            <a:p>
              <a:pPr lvl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Data Subjects</a:t>
              </a:r>
            </a:p>
          </p:txBody>
        </p:sp>
        <p:sp>
          <p:nvSpPr>
            <p:cNvPr id="14" name="Freeform 13"/>
            <p:cNvSpPr/>
            <p:nvPr/>
          </p:nvSpPr>
          <p:spPr>
            <a:xfrm rot="21600000">
              <a:off x="4623053" y="3670553"/>
              <a:ext cx="2210639" cy="2210639"/>
            </a:xfrm>
            <a:custGeom>
              <a:avLst/>
              <a:gdLst>
                <a:gd name="connsiteX0" fmla="*/ 0 w 2210638"/>
                <a:gd name="connsiteY0" fmla="*/ 2210638 h 2210638"/>
                <a:gd name="connsiteX1" fmla="*/ 2210638 w 2210638"/>
                <a:gd name="connsiteY1" fmla="*/ 0 h 2210638"/>
                <a:gd name="connsiteX2" fmla="*/ 2210638 w 2210638"/>
                <a:gd name="connsiteY2" fmla="*/ 2210638 h 2210638"/>
                <a:gd name="connsiteX3" fmla="*/ 0 w 2210638"/>
                <a:gd name="connsiteY3" fmla="*/ 2210638 h 2210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0638" h="2210638">
                  <a:moveTo>
                    <a:pt x="2210638" y="0"/>
                  </a:moveTo>
                  <a:cubicBezTo>
                    <a:pt x="2210638" y="1220902"/>
                    <a:pt x="1220902" y="2210638"/>
                    <a:pt x="0" y="2210638"/>
                  </a:cubicBezTo>
                  <a:lnTo>
                    <a:pt x="0" y="0"/>
                  </a:lnTo>
                  <a:lnTo>
                    <a:pt x="2210638" y="0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1440" tIns="91441" rIns="647482" bIns="647481" numCol="1" spcCol="1270" anchor="ctr" anchorCtr="0">
              <a:noAutofit/>
            </a:bodyPr>
            <a:lstStyle/>
            <a:p>
              <a:pPr lvl="0" algn="l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General Public</a:t>
              </a:r>
            </a:p>
          </p:txBody>
        </p:sp>
        <p:sp>
          <p:nvSpPr>
            <p:cNvPr id="15" name="Freeform 14"/>
            <p:cNvSpPr/>
            <p:nvPr/>
          </p:nvSpPr>
          <p:spPr>
            <a:xfrm rot="21600000">
              <a:off x="2310307" y="3670554"/>
              <a:ext cx="2210638" cy="2210638"/>
            </a:xfrm>
            <a:custGeom>
              <a:avLst/>
              <a:gdLst>
                <a:gd name="connsiteX0" fmla="*/ 0 w 2210638"/>
                <a:gd name="connsiteY0" fmla="*/ 2210638 h 2210638"/>
                <a:gd name="connsiteX1" fmla="*/ 2210638 w 2210638"/>
                <a:gd name="connsiteY1" fmla="*/ 0 h 2210638"/>
                <a:gd name="connsiteX2" fmla="*/ 2210638 w 2210638"/>
                <a:gd name="connsiteY2" fmla="*/ 2210638 h 2210638"/>
                <a:gd name="connsiteX3" fmla="*/ 0 w 2210638"/>
                <a:gd name="connsiteY3" fmla="*/ 2210638 h 2210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0638" h="2210638">
                  <a:moveTo>
                    <a:pt x="2210638" y="2210638"/>
                  </a:moveTo>
                  <a:cubicBezTo>
                    <a:pt x="989736" y="2210638"/>
                    <a:pt x="0" y="1220902"/>
                    <a:pt x="0" y="0"/>
                  </a:cubicBezTo>
                  <a:lnTo>
                    <a:pt x="2210638" y="0"/>
                  </a:lnTo>
                  <a:lnTo>
                    <a:pt x="2210638" y="2210638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481" tIns="91440" rIns="91440" bIns="647481" numCol="1" spcCol="1270" anchor="ctr" anchorCtr="0">
              <a:noAutofit/>
            </a:bodyPr>
            <a:lstStyle/>
            <a:p>
              <a:pPr lvl="0" algn="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700" kern="1200" dirty="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Enforcing Entities</a:t>
              </a: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30587A-5265-4A83-B2A7-BD88ED41993C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E6E9D1-63DF-4E0D-BCFC-91730AE6C40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19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Consider in Navigating the Complex Regulatory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Policy has not caught up to disruptive technology</a:t>
            </a:r>
          </a:p>
          <a:p>
            <a:pPr>
              <a:lnSpc>
                <a:spcPct val="200000"/>
              </a:lnSpc>
            </a:pPr>
            <a:r>
              <a:rPr lang="en-US" dirty="0"/>
              <a:t>Competing privacy/ security regimes</a:t>
            </a:r>
          </a:p>
          <a:p>
            <a:pPr>
              <a:lnSpc>
                <a:spcPct val="200000"/>
              </a:lnSpc>
            </a:pPr>
            <a:r>
              <a:rPr lang="en-US" dirty="0"/>
              <a:t>How your lawyer can help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70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Protections in Commerce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46FC67-52F5-4D09-8748-7FA61642849E}" type="datetime4">
              <a:rPr lang="en-US" smtClean="0"/>
              <a:t>November 21,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2016 ES&amp;A, Inc. All Rights Reserved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0EC1A-31C9-45F8-AF46-11A7D4AAE60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85274"/>
      </p:ext>
    </p:extLst>
  </p:cSld>
  <p:clrMapOvr>
    <a:masterClrMapping/>
  </p:clrMapOvr>
</p:sld>
</file>

<file path=ppt/theme/theme1.xml><?xml version="1.0" encoding="utf-8"?>
<a:theme xmlns:a="http://schemas.openxmlformats.org/drawingml/2006/main" name="ES&amp;A Slid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&amp;S Presentation Template, rev 7-30-15" id="{191626C6-AB3E-4013-A6CF-D99CC434F740}" vid="{FEAFDC67-1023-41B1-9BB4-A23E6E7408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ES&amp;A</Template>
  <TotalTime>9929</TotalTime>
  <Words>2552</Words>
  <Application>Microsoft Office PowerPoint</Application>
  <PresentationFormat>On-screen Show (4:3)</PresentationFormat>
  <Paragraphs>623</Paragraphs>
  <Slides>51</Slides>
  <Notes>7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5" baseType="lpstr">
      <vt:lpstr>Arial</vt:lpstr>
      <vt:lpstr>Calibri</vt:lpstr>
      <vt:lpstr>Ebrima</vt:lpstr>
      <vt:lpstr>ES&amp;A Slide Template</vt:lpstr>
      <vt:lpstr>Privacy and Security Basics</vt:lpstr>
      <vt:lpstr>PowerPoint Presentation</vt:lpstr>
      <vt:lpstr>PowerPoint Presentation</vt:lpstr>
      <vt:lpstr>Data Protection Laws, Rules, &amp; Frameworks</vt:lpstr>
      <vt:lpstr>Enforcement Framework</vt:lpstr>
      <vt:lpstr>Data’s Legal Lifecycle</vt:lpstr>
      <vt:lpstr>Managing Risks &amp; Relationships</vt:lpstr>
      <vt:lpstr>Things to Consider in Navigating the Complex Regulatory Environment</vt:lpstr>
      <vt:lpstr>Protections in Commerce</vt:lpstr>
      <vt:lpstr>Sources of Law – Financial Privacy</vt:lpstr>
      <vt:lpstr>Sources of Law – Telecom and Marketing</vt:lpstr>
      <vt:lpstr>WHO is Involved</vt:lpstr>
      <vt:lpstr>WHAT Data is Protected</vt:lpstr>
      <vt:lpstr>WHAT Data is Protected (continued)</vt:lpstr>
      <vt:lpstr>Telecom and Marketing</vt:lpstr>
      <vt:lpstr>Protections in Commerce</vt:lpstr>
      <vt:lpstr>Protections in the Data Lifecycle</vt:lpstr>
      <vt:lpstr>Special Controls</vt:lpstr>
      <vt:lpstr>Protections in healthcare</vt:lpstr>
      <vt:lpstr>Sources of Law</vt:lpstr>
      <vt:lpstr>WHO is Involved</vt:lpstr>
      <vt:lpstr>WHO is Responsible for Complying</vt:lpstr>
      <vt:lpstr>WHAT data is protected</vt:lpstr>
      <vt:lpstr>Protections in the Data Lifecycle</vt:lpstr>
      <vt:lpstr>Special Controls</vt:lpstr>
      <vt:lpstr>Special Exceptions to Restrictions on Disclosures</vt:lpstr>
      <vt:lpstr>Protections in employment</vt:lpstr>
      <vt:lpstr>WHO is Involved</vt:lpstr>
      <vt:lpstr>Protections in Employment</vt:lpstr>
      <vt:lpstr>Employee Lifecycle</vt:lpstr>
      <vt:lpstr>Special considerations for DOD contractors</vt:lpstr>
      <vt:lpstr>Mandatory Reporting</vt:lpstr>
      <vt:lpstr>Reporting Cyber Incidents – Classified Information and Contractor Systems</vt:lpstr>
      <vt:lpstr>Reporting Cyber Incidents – Unclassified Information and Contractor Systems</vt:lpstr>
      <vt:lpstr>International Compliance concerns and the  Changing landscape</vt:lpstr>
      <vt:lpstr>European Privacy Regime</vt:lpstr>
      <vt:lpstr>Asia-Pacific Privacy Approach</vt:lpstr>
      <vt:lpstr>Export Controls</vt:lpstr>
      <vt:lpstr>The Crypto Debate</vt:lpstr>
      <vt:lpstr>Mobile and BYOD</vt:lpstr>
      <vt:lpstr>The IoT Wilderness</vt:lpstr>
      <vt:lpstr>The Big Question</vt:lpstr>
      <vt:lpstr>How to use your lawyer</vt:lpstr>
      <vt:lpstr>Getting to know you . . . </vt:lpstr>
      <vt:lpstr>What are lawyers good for, anyway?</vt:lpstr>
      <vt:lpstr>Risk Tolerance – What is acceptable risk?</vt:lpstr>
      <vt:lpstr>Risk Assessment </vt:lpstr>
      <vt:lpstr>Risk Mitigation</vt:lpstr>
      <vt:lpstr>Crisis Management and Response</vt:lpstr>
      <vt:lpstr>Strategic Planning</vt:lpstr>
      <vt:lpstr>In a nutshell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Sneed</dc:creator>
  <cp:lastModifiedBy>Sam Sneed</cp:lastModifiedBy>
  <cp:revision>211</cp:revision>
  <dcterms:created xsi:type="dcterms:W3CDTF">2016-01-22T20:06:03Z</dcterms:created>
  <dcterms:modified xsi:type="dcterms:W3CDTF">2016-11-21T20:37:15Z</dcterms:modified>
</cp:coreProperties>
</file>